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1" r:id="rId3"/>
    <p:sldId id="260" r:id="rId4"/>
    <p:sldId id="259" r:id="rId5"/>
    <p:sldId id="257" r:id="rId6"/>
    <p:sldId id="258" r:id="rId7"/>
    <p:sldId id="266" r:id="rId8"/>
    <p:sldId id="262" r:id="rId9"/>
    <p:sldId id="263" r:id="rId10"/>
    <p:sldId id="264" r:id="rId11"/>
    <p:sldId id="265" r:id="rId12"/>
    <p:sldId id="267" r:id="rId13"/>
    <p:sldId id="269" r:id="rId14"/>
    <p:sldId id="270" r:id="rId15"/>
    <p:sldId id="268"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E33344-48ED-4CDB-88DF-2A61E1302CBE}" type="datetimeFigureOut">
              <a:rPr lang="en-US" smtClean="0"/>
              <a:pPr/>
              <a:t>5/10/2013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CE95AB-033F-42E6-914B-A88B70BF47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am working on to teach</a:t>
            </a:r>
            <a:r>
              <a:rPr lang="en-US" baseline="0" dirty="0" smtClean="0"/>
              <a:t> this course in the </a:t>
            </a:r>
            <a:r>
              <a:rPr lang="en-US" baseline="0" smtClean="0"/>
              <a:t>late September</a:t>
            </a:r>
            <a:endParaRPr lang="en-US"/>
          </a:p>
        </p:txBody>
      </p:sp>
      <p:sp>
        <p:nvSpPr>
          <p:cNvPr id="4" name="Slide Number Placeholder 3"/>
          <p:cNvSpPr>
            <a:spLocks noGrp="1"/>
          </p:cNvSpPr>
          <p:nvPr>
            <p:ph type="sldNum" sz="quarter" idx="10"/>
          </p:nvPr>
        </p:nvSpPr>
        <p:spPr/>
        <p:txBody>
          <a:bodyPr/>
          <a:lstStyle/>
          <a:p>
            <a:fld id="{40CE95AB-033F-42E6-914B-A88B70BF478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00D29-A8D5-42E7-83BE-093DBDE2B7BF}" type="datetime1">
              <a:rPr lang="en-US" smtClean="0"/>
              <a:pPr/>
              <a:t>5/10/2013</a:t>
            </a:fld>
            <a:endParaRPr lang="en-US"/>
          </a:p>
        </p:txBody>
      </p:sp>
      <p:sp>
        <p:nvSpPr>
          <p:cNvPr id="5" name="Footer Placeholder 4"/>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6" name="Slide Number Placeholder 5"/>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3BD7D-08EC-4546-972B-B53CBECEBBE1}" type="datetime1">
              <a:rPr lang="en-US" smtClean="0"/>
              <a:pPr/>
              <a:t>5/10/2013</a:t>
            </a:fld>
            <a:endParaRPr lang="en-US"/>
          </a:p>
        </p:txBody>
      </p:sp>
      <p:sp>
        <p:nvSpPr>
          <p:cNvPr id="5" name="Footer Placeholder 4"/>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6" name="Slide Number Placeholder 5"/>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B4D629-CB05-49DF-B6CA-530627F7E392}" type="datetime1">
              <a:rPr lang="en-US" smtClean="0"/>
              <a:pPr/>
              <a:t>5/10/2013</a:t>
            </a:fld>
            <a:endParaRPr lang="en-US"/>
          </a:p>
        </p:txBody>
      </p:sp>
      <p:sp>
        <p:nvSpPr>
          <p:cNvPr id="5" name="Footer Placeholder 4"/>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6" name="Slide Number Placeholder 5"/>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4776A-613F-40FA-A6AE-B0308B894211}" type="datetime1">
              <a:rPr lang="en-US" smtClean="0"/>
              <a:pPr/>
              <a:t>5/10/2013</a:t>
            </a:fld>
            <a:endParaRPr lang="en-US"/>
          </a:p>
        </p:txBody>
      </p:sp>
      <p:sp>
        <p:nvSpPr>
          <p:cNvPr id="5" name="Footer Placeholder 4"/>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6" name="Slide Number Placeholder 5"/>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6638C2-201B-48A2-A0FB-E5264BAA6B78}" type="datetime1">
              <a:rPr lang="en-US" smtClean="0"/>
              <a:pPr/>
              <a:t>5/10/2013</a:t>
            </a:fld>
            <a:endParaRPr lang="en-US"/>
          </a:p>
        </p:txBody>
      </p:sp>
      <p:sp>
        <p:nvSpPr>
          <p:cNvPr id="5" name="Footer Placeholder 4"/>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6" name="Slide Number Placeholder 5"/>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D46462-747F-4972-93E8-22DF7F47F362}" type="datetime1">
              <a:rPr lang="en-US" smtClean="0"/>
              <a:pPr/>
              <a:t>5/10/2013</a:t>
            </a:fld>
            <a:endParaRPr lang="en-US"/>
          </a:p>
        </p:txBody>
      </p:sp>
      <p:sp>
        <p:nvSpPr>
          <p:cNvPr id="6" name="Footer Placeholder 5"/>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7" name="Slide Number Placeholder 6"/>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7F2A67-10DD-4425-8D0A-89071F8D8D26}" type="datetime1">
              <a:rPr lang="en-US" smtClean="0"/>
              <a:pPr/>
              <a:t>5/10/2013</a:t>
            </a:fld>
            <a:endParaRPr lang="en-US"/>
          </a:p>
        </p:txBody>
      </p:sp>
      <p:sp>
        <p:nvSpPr>
          <p:cNvPr id="8" name="Footer Placeholder 7"/>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9" name="Slide Number Placeholder 8"/>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C065C6-6DA8-4A8E-9040-48C5EDF9DE48}" type="datetime1">
              <a:rPr lang="en-US" smtClean="0"/>
              <a:pPr/>
              <a:t>5/10/2013</a:t>
            </a:fld>
            <a:endParaRPr lang="en-US"/>
          </a:p>
        </p:txBody>
      </p:sp>
      <p:sp>
        <p:nvSpPr>
          <p:cNvPr id="4" name="Footer Placeholder 3"/>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5" name="Slide Number Placeholder 4"/>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435582-EB38-4F97-BEFE-2A64C4C979F9}" type="datetime1">
              <a:rPr lang="en-US" smtClean="0"/>
              <a:pPr/>
              <a:t>5/10/2013</a:t>
            </a:fld>
            <a:endParaRPr lang="en-US"/>
          </a:p>
        </p:txBody>
      </p:sp>
      <p:sp>
        <p:nvSpPr>
          <p:cNvPr id="3" name="Footer Placeholder 2"/>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4" name="Slide Number Placeholder 3"/>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F6D168-834E-4E78-AADC-5D6564B6A4AB}" type="datetime1">
              <a:rPr lang="en-US" smtClean="0"/>
              <a:pPr/>
              <a:t>5/10/2013</a:t>
            </a:fld>
            <a:endParaRPr lang="en-US"/>
          </a:p>
        </p:txBody>
      </p:sp>
      <p:sp>
        <p:nvSpPr>
          <p:cNvPr id="6" name="Footer Placeholder 5"/>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7" name="Slide Number Placeholder 6"/>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37D4D7-BED5-4A27-A8A8-1FBA64ACD013}" type="datetime1">
              <a:rPr lang="en-US" smtClean="0"/>
              <a:pPr/>
              <a:t>5/10/2013</a:t>
            </a:fld>
            <a:endParaRPr lang="en-US"/>
          </a:p>
        </p:txBody>
      </p:sp>
      <p:sp>
        <p:nvSpPr>
          <p:cNvPr id="6" name="Footer Placeholder 5"/>
          <p:cNvSpPr>
            <a:spLocks noGrp="1"/>
          </p:cNvSpPr>
          <p:nvPr>
            <p:ph type="ftr" sz="quarter" idx="11"/>
          </p:nvPr>
        </p:nvSpPr>
        <p:spPr/>
        <p:txBody>
          <a:bodyPr/>
          <a:lstStyle/>
          <a:p>
            <a:r>
              <a:rPr lang="en-US" smtClean="0"/>
              <a:t>Hruda Ranjan Lohora, MA (HRM), M.Th. &amp; PhD in Missiology lhranjan@gmail.com/www.myindia-cms.org</a:t>
            </a:r>
            <a:endParaRPr lang="en-US"/>
          </a:p>
        </p:txBody>
      </p:sp>
      <p:sp>
        <p:nvSpPr>
          <p:cNvPr id="7" name="Slide Number Placeholder 6"/>
          <p:cNvSpPr>
            <a:spLocks noGrp="1"/>
          </p:cNvSpPr>
          <p:nvPr>
            <p:ph type="sldNum" sz="quarter" idx="12"/>
          </p:nvPr>
        </p:nvSpPr>
        <p:spPr/>
        <p:txBody>
          <a:bodyPr/>
          <a:lstStyle/>
          <a:p>
            <a:fld id="{F1671C09-6F19-4AF5-B697-FB3D51F71A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B64EB-D780-4BEC-92B7-AC392796711F}" type="datetime1">
              <a:rPr lang="en-US" smtClean="0"/>
              <a:pPr/>
              <a:t>5/10/2013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Hruda Ranjan Lohora, MA (HRM), M.Th. &amp; PhD in Missiology lhranjan@gmail.com/www.myindia-cms.org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71C09-6F19-4AF5-B697-FB3D51F71A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848600" cy="4419600"/>
          </a:xfrm>
        </p:spPr>
        <p:style>
          <a:lnRef idx="3">
            <a:schemeClr val="lt1"/>
          </a:lnRef>
          <a:fillRef idx="1">
            <a:schemeClr val="accent3"/>
          </a:fillRef>
          <a:effectRef idx="1">
            <a:schemeClr val="accent3"/>
          </a:effectRef>
          <a:fontRef idx="minor">
            <a:schemeClr val="lt1"/>
          </a:fontRef>
        </p:style>
        <p:txBody>
          <a:bodyPr>
            <a:noAutofit/>
          </a:bodyPr>
          <a:lstStyle/>
          <a:p>
            <a:r>
              <a:rPr lang="en-US" sz="4800" dirty="0" smtClean="0"/>
              <a:t>Critical Elements in a Degree in Entrepreneurship</a:t>
            </a:r>
            <a:br>
              <a:rPr lang="en-US" sz="4800" dirty="0" smtClean="0"/>
            </a:br>
            <a:r>
              <a:rPr lang="en-US" sz="4800" dirty="0" smtClean="0"/>
              <a:t/>
            </a:r>
            <a:br>
              <a:rPr lang="en-US" sz="4800" dirty="0" smtClean="0"/>
            </a:br>
            <a:r>
              <a:rPr lang="en-US" sz="4800" dirty="0" smtClean="0"/>
              <a:t/>
            </a:r>
            <a:br>
              <a:rPr lang="en-US" sz="4800" dirty="0" smtClean="0"/>
            </a:br>
            <a:r>
              <a:rPr lang="en-US" sz="3600" dirty="0" smtClean="0">
                <a:solidFill>
                  <a:schemeClr val="tx1"/>
                </a:solidFill>
              </a:rPr>
              <a:t>TUL 640 Entrepreneurial &amp; Organizational Development</a:t>
            </a:r>
            <a:r>
              <a:rPr lang="en-US" sz="3600" dirty="0" smtClean="0"/>
              <a:t/>
            </a:r>
            <a:br>
              <a:rPr lang="en-US" sz="3600" dirty="0" smtClean="0"/>
            </a:br>
            <a:endParaRPr lang="en-US" sz="3600" dirty="0"/>
          </a:p>
        </p:txBody>
      </p:sp>
      <p:sp>
        <p:nvSpPr>
          <p:cNvPr id="3" name="Subtitle 2"/>
          <p:cNvSpPr>
            <a:spLocks noGrp="1"/>
          </p:cNvSpPr>
          <p:nvPr>
            <p:ph type="subTitle" idx="1"/>
          </p:nvPr>
        </p:nvSpPr>
        <p:spPr>
          <a:xfrm flipV="1">
            <a:off x="228600" y="5562599"/>
            <a:ext cx="8610600" cy="76201"/>
          </a:xfrm>
        </p:spPr>
        <p:txBody>
          <a:bodyPr>
            <a:normAutofit fontScale="25000" lnSpcReduction="20000"/>
          </a:bodyPr>
          <a:lstStyle/>
          <a:p>
            <a:pPr marL="514350" indent="-514350" algn="l"/>
            <a:endParaRPr lang="en-US" dirty="0"/>
          </a:p>
        </p:txBody>
      </p:sp>
      <p:sp>
        <p:nvSpPr>
          <p:cNvPr id="4" name="Footer Placeholder 3"/>
          <p:cNvSpPr>
            <a:spLocks noGrp="1"/>
          </p:cNvSpPr>
          <p:nvPr>
            <p:ph type="ftr" sz="quarter" idx="11"/>
          </p:nvPr>
        </p:nvSpPr>
        <p:spPr>
          <a:xfrm>
            <a:off x="838200" y="5867400"/>
            <a:ext cx="7696200" cy="8540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0B49CB23-F091-400F-9973-A911F565F9E8}" type="datetime1">
              <a:rPr lang="en-US" smtClean="0"/>
              <a:pPr/>
              <a:t>5/10/2013</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Social Enterprise?</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lstStyle/>
          <a:p>
            <a:pPr algn="just"/>
            <a:r>
              <a:rPr lang="en-US" dirty="0" smtClean="0"/>
              <a:t>Social enterprise is not just another fundraising strategy for nonprofits - While it's possible for a social enterprise that is owned by a nonprofit to generate funds to support the operation of that nonprofit, the generation of those funds is secondary to the direct impact it has on social or environmental issues. </a:t>
            </a:r>
            <a:endParaRPr lang="en-US" dirty="0"/>
          </a:p>
        </p:txBody>
      </p:sp>
      <p:sp>
        <p:nvSpPr>
          <p:cNvPr id="4" name="Footer Placeholder 3"/>
          <p:cNvSpPr>
            <a:spLocks noGrp="1"/>
          </p:cNvSpPr>
          <p:nvPr>
            <p:ph type="ftr" sz="quarter" idx="11"/>
          </p:nvPr>
        </p:nvSpPr>
        <p:spPr>
          <a:xfrm>
            <a:off x="1828800" y="6172200"/>
            <a:ext cx="6172200" cy="5492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6D0DB661-98EF-4EB9-8B66-ACCD81BA0618}" type="datetime1">
              <a:rPr lang="en-US" smtClean="0"/>
              <a:pPr/>
              <a:t>5/10/2013</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Social Enterprise?</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lstStyle/>
          <a:p>
            <a:pPr algn="just"/>
            <a:r>
              <a:rPr lang="en-US" dirty="0" smtClean="0"/>
              <a:t>Social enterprise is not about "saving" the nonprofit sector - While social enterprise has great potential for enhancing the vitality and sustainability of the nonprofit sector, that potential impact is secondary to its real purpose - helping (directly, through the operation of the business) to make the world a better place.</a:t>
            </a:r>
          </a:p>
          <a:p>
            <a:endParaRPr lang="en-US" dirty="0"/>
          </a:p>
        </p:txBody>
      </p:sp>
      <p:sp>
        <p:nvSpPr>
          <p:cNvPr id="4" name="Footer Placeholder 3"/>
          <p:cNvSpPr>
            <a:spLocks noGrp="1"/>
          </p:cNvSpPr>
          <p:nvPr>
            <p:ph type="ftr" sz="quarter" idx="11"/>
          </p:nvPr>
        </p:nvSpPr>
        <p:spPr>
          <a:xfrm>
            <a:off x="1828800" y="6248400"/>
            <a:ext cx="5943600" cy="4730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C4B71D97-E680-41D6-AF82-18C1282D72E5}" type="datetime1">
              <a:rPr lang="en-US" smtClean="0"/>
              <a:pPr/>
              <a:t>5/10/2013</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dirty="0" smtClean="0"/>
              <a:t>Current Ventures in Nagpur</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77500" lnSpcReduction="20000"/>
          </a:bodyPr>
          <a:lstStyle/>
          <a:p>
            <a:pPr algn="just"/>
            <a:r>
              <a:rPr lang="en-US" dirty="0" smtClean="0"/>
              <a:t>As per the provisions in National Urban Housing and Habitat Policy and National Rehabilitation and Resettlement Policy the development schemes for slums have been designed and implemented in various cities in India. </a:t>
            </a:r>
          </a:p>
          <a:p>
            <a:pPr algn="just"/>
            <a:r>
              <a:rPr lang="en-US" dirty="0" smtClean="0"/>
              <a:t>The main objective of these schemes was improvement of socio-cultural, economical &amp; environmental needs of the slum dwellers which directly lead to their livelihood, but in above study it is found that relocation of slums which is one of the approaches of slum development have high degree of negative impact on livelihood of the slum dwellers. They are forced down to a shoddier situations instead of enhanced. </a:t>
            </a:r>
            <a:endParaRPr lang="en-US" dirty="0"/>
          </a:p>
        </p:txBody>
      </p:sp>
      <p:sp>
        <p:nvSpPr>
          <p:cNvPr id="4" name="Footer Placeholder 3"/>
          <p:cNvSpPr>
            <a:spLocks noGrp="1"/>
          </p:cNvSpPr>
          <p:nvPr>
            <p:ph type="ftr" sz="quarter" idx="11"/>
          </p:nvPr>
        </p:nvSpPr>
        <p:spPr>
          <a:xfrm>
            <a:off x="1524000" y="6172200"/>
            <a:ext cx="5791200" cy="5492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6563C4B0-2ED1-4540-859F-01FFAE03F435}" type="datetime1">
              <a:rPr lang="en-US" smtClean="0"/>
              <a:pPr/>
              <a:t>5/10/2013</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Government Ventures in Nagpur</a:t>
            </a:r>
            <a:endParaRPr lang="en-US" dirty="0"/>
          </a:p>
        </p:txBody>
      </p:sp>
      <p:sp>
        <p:nvSpPr>
          <p:cNvPr id="3" name="Content Placeholder 2"/>
          <p:cNvSpPr>
            <a:spLocks noGrp="1"/>
          </p:cNvSpPr>
          <p:nvPr>
            <p:ph idx="1"/>
          </p:nvPr>
        </p:nvSpPr>
        <p:spPr>
          <a:xfrm>
            <a:off x="457200" y="1600200"/>
            <a:ext cx="8229600" cy="4525963"/>
          </a:xfrm>
        </p:spPr>
        <p:style>
          <a:lnRef idx="3">
            <a:schemeClr val="lt1"/>
          </a:lnRef>
          <a:fillRef idx="1">
            <a:schemeClr val="accent5"/>
          </a:fillRef>
          <a:effectRef idx="1">
            <a:schemeClr val="accent5"/>
          </a:effectRef>
          <a:fontRef idx="minor">
            <a:schemeClr val="lt1"/>
          </a:fontRef>
        </p:style>
        <p:txBody>
          <a:bodyPr>
            <a:normAutofit fontScale="92500" lnSpcReduction="20000"/>
          </a:bodyPr>
          <a:lstStyle/>
          <a:p>
            <a:pPr algn="just"/>
            <a:r>
              <a:rPr lang="en-US" b="1" dirty="0" smtClean="0"/>
              <a:t>Jawaharlal Nehru National Urban Renewal Mission</a:t>
            </a:r>
            <a:r>
              <a:rPr lang="en-US" dirty="0" smtClean="0"/>
              <a:t> (</a:t>
            </a:r>
            <a:r>
              <a:rPr lang="en-US" b="1" i="1" dirty="0" err="1" smtClean="0"/>
              <a:t>JnNURM</a:t>
            </a:r>
            <a:r>
              <a:rPr lang="en-US" dirty="0" smtClean="0"/>
              <a:t>) is a massive city-modernization scheme launched by the Government of India under Ministry of Urban Development. It envisages a total investment of over $20 billion over seven years. Named after </a:t>
            </a:r>
            <a:r>
              <a:rPr lang="en-US" dirty="0" err="1" smtClean="0"/>
              <a:t>Jawarhalal</a:t>
            </a:r>
            <a:r>
              <a:rPr lang="en-US" dirty="0" smtClean="0"/>
              <a:t> Nehru, the first Prime Minister of India, the scheme was officially inaugurated by prime minister </a:t>
            </a:r>
            <a:r>
              <a:rPr lang="en-US" dirty="0" err="1" smtClean="0"/>
              <a:t>Manmohan</a:t>
            </a:r>
            <a:r>
              <a:rPr lang="en-US" dirty="0" smtClean="0"/>
              <a:t> Singh on 3 December 2005 as a program meant to improve the quality of life and infrastructure in the cities.</a:t>
            </a:r>
          </a:p>
          <a:p>
            <a:endParaRPr lang="en-US" dirty="0"/>
          </a:p>
        </p:txBody>
      </p:sp>
      <p:sp>
        <p:nvSpPr>
          <p:cNvPr id="4" name="Footer Placeholder 3"/>
          <p:cNvSpPr>
            <a:spLocks noGrp="1"/>
          </p:cNvSpPr>
          <p:nvPr>
            <p:ph type="ftr" sz="quarter" idx="11"/>
          </p:nvPr>
        </p:nvSpPr>
        <p:spPr>
          <a:xfrm>
            <a:off x="1600200" y="6248400"/>
            <a:ext cx="5867400" cy="4730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4DE9D897-BF58-4DC5-9360-8F965AC9F48D}" type="datetime1">
              <a:rPr lang="en-US" smtClean="0"/>
              <a:pPr/>
              <a:t>5/10/2013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smtClean="0"/>
              <a:t>JNNURM </a:t>
            </a:r>
            <a:r>
              <a:rPr lang="en-US" dirty="0" smtClean="0"/>
              <a:t>Objectives</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70000" lnSpcReduction="20000"/>
          </a:bodyPr>
          <a:lstStyle/>
          <a:p>
            <a:pPr lvl="0" algn="just"/>
            <a:r>
              <a:rPr lang="en-US" dirty="0" smtClean="0"/>
              <a:t>Focused attention relating to infrastructural services in the context of integrated development is to be covered under the Mission.</a:t>
            </a:r>
          </a:p>
          <a:p>
            <a:pPr lvl="0" algn="just"/>
            <a:r>
              <a:rPr lang="en-US" dirty="0" smtClean="0"/>
              <a:t>Make efficient and increase self-sustaining capabilities of cities as per the sector proving infrastructural services by securing the linkages between asset creation and asset management</a:t>
            </a:r>
          </a:p>
          <a:p>
            <a:pPr lvl="0" algn="just"/>
            <a:r>
              <a:rPr lang="en-US" dirty="0" smtClean="0"/>
              <a:t>Ensure adequate investment of funds to fulfill deficiencies in the urban infrastructural services.</a:t>
            </a:r>
          </a:p>
          <a:p>
            <a:pPr lvl="0" algn="just"/>
            <a:r>
              <a:rPr lang="en-US" dirty="0" smtClean="0"/>
              <a:t>Planned development of identified cities including </a:t>
            </a:r>
            <a:r>
              <a:rPr lang="en-US" dirty="0" err="1" smtClean="0"/>
              <a:t>peri</a:t>
            </a:r>
            <a:r>
              <a:rPr lang="en-US" dirty="0" smtClean="0"/>
              <a:t>-urban areas, out growths, urban corridors, so that urbanization takes place in a dispersed manner.</a:t>
            </a:r>
          </a:p>
          <a:p>
            <a:pPr lvl="0" algn="just"/>
            <a:r>
              <a:rPr lang="en-US" dirty="0" smtClean="0"/>
              <a:t>Scale up delivery of civic amenities and provision of utilities with emphasis on universal access to urban poor.</a:t>
            </a:r>
          </a:p>
          <a:p>
            <a:pPr lvl="0" algn="just"/>
            <a:r>
              <a:rPr lang="en-US" dirty="0" smtClean="0"/>
              <a:t>To take up urban renewal program, i.e., re-development of inner (old) cities area to reduce congestion.</a:t>
            </a:r>
          </a:p>
          <a:p>
            <a:endParaRPr lang="en-US" dirty="0"/>
          </a:p>
        </p:txBody>
      </p:sp>
      <p:sp>
        <p:nvSpPr>
          <p:cNvPr id="4" name="Footer Placeholder 3"/>
          <p:cNvSpPr>
            <a:spLocks noGrp="1"/>
          </p:cNvSpPr>
          <p:nvPr>
            <p:ph type="ftr" sz="quarter" idx="11"/>
          </p:nvPr>
        </p:nvSpPr>
        <p:spPr>
          <a:xfrm>
            <a:off x="1600200" y="6172200"/>
            <a:ext cx="6096000" cy="5492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F53CAF73-73C3-4CE2-8FAC-2095DC138CEA}" type="datetime1">
              <a:rPr lang="en-US" smtClean="0"/>
              <a:pPr/>
              <a:t>5/10/2013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106680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en-US" dirty="0" smtClean="0"/>
              <a:t>Factors Created Worse Situation for Slum Dwellers in Nagpur</a:t>
            </a:r>
            <a:endParaRPr lang="en-US" dirty="0"/>
          </a:p>
        </p:txBody>
      </p:sp>
      <p:sp>
        <p:nvSpPr>
          <p:cNvPr id="3" name="Content Placeholder 2"/>
          <p:cNvSpPr>
            <a:spLocks noGrp="1"/>
          </p:cNvSpPr>
          <p:nvPr>
            <p:ph idx="1"/>
          </p:nvPr>
        </p:nvSpPr>
        <p:spPr>
          <a:xfrm>
            <a:off x="457200" y="1066800"/>
            <a:ext cx="8458200" cy="5105400"/>
          </a:xfrm>
        </p:spPr>
        <p:style>
          <a:lnRef idx="3">
            <a:schemeClr val="lt1"/>
          </a:lnRef>
          <a:fillRef idx="1">
            <a:schemeClr val="accent5"/>
          </a:fillRef>
          <a:effectRef idx="1">
            <a:schemeClr val="accent5"/>
          </a:effectRef>
          <a:fontRef idx="minor">
            <a:schemeClr val="lt1"/>
          </a:fontRef>
        </p:style>
        <p:txBody>
          <a:bodyPr>
            <a:normAutofit fontScale="55000" lnSpcReduction="20000"/>
          </a:bodyPr>
          <a:lstStyle/>
          <a:p>
            <a:pPr algn="just">
              <a:buNone/>
            </a:pPr>
            <a:r>
              <a:rPr lang="en-US" i="1" dirty="0" smtClean="0">
                <a:solidFill>
                  <a:schemeClr val="tx1"/>
                </a:solidFill>
              </a:rPr>
              <a:t>A. Loss of Livelihood</a:t>
            </a:r>
            <a:endParaRPr lang="en-US" dirty="0" smtClean="0">
              <a:solidFill>
                <a:schemeClr val="tx1"/>
              </a:solidFill>
            </a:endParaRPr>
          </a:p>
          <a:p>
            <a:pPr algn="just"/>
            <a:r>
              <a:rPr lang="en-US" dirty="0" smtClean="0"/>
              <a:t>Difficulties in living in joint family, because of less space, Disturbances in children education because of provision of lesser number of schools, long distance and untimely relocation, Less job opportunity because of non-availability of industry, commercial area, residential area near to new location, Paying extra cost on transportation due to long distance of work place, school, hospital etc., Financial burden due to paying installment of housing loan availed from microfinance institutions, Unhygienic conditions due to poor garbage disposal system, and irregular and insufficient water supply.</a:t>
            </a:r>
          </a:p>
          <a:p>
            <a:pPr algn="just">
              <a:buNone/>
            </a:pPr>
            <a:r>
              <a:rPr lang="en-US" i="1" dirty="0" smtClean="0">
                <a:solidFill>
                  <a:schemeClr val="tx1"/>
                </a:solidFill>
              </a:rPr>
              <a:t>B. Security of Tenure</a:t>
            </a:r>
            <a:endParaRPr lang="en-US" dirty="0" smtClean="0">
              <a:solidFill>
                <a:schemeClr val="tx1"/>
              </a:solidFill>
            </a:endParaRPr>
          </a:p>
          <a:p>
            <a:pPr algn="just"/>
            <a:r>
              <a:rPr lang="en-US" dirty="0" smtClean="0"/>
              <a:t>Improper allocation of legal security of tenure to slum dwellers.</a:t>
            </a:r>
          </a:p>
          <a:p>
            <a:pPr algn="just">
              <a:buNone/>
            </a:pPr>
            <a:r>
              <a:rPr lang="en-US" i="1" dirty="0" smtClean="0">
                <a:solidFill>
                  <a:schemeClr val="tx1"/>
                </a:solidFill>
              </a:rPr>
              <a:t>C. Govt. Inefficiency</a:t>
            </a:r>
            <a:endParaRPr lang="en-US" dirty="0" smtClean="0">
              <a:solidFill>
                <a:schemeClr val="tx1"/>
              </a:solidFill>
            </a:endParaRPr>
          </a:p>
          <a:p>
            <a:pPr algn="just"/>
            <a:r>
              <a:rPr lang="en-US" dirty="0" smtClean="0"/>
              <a:t>Slum dwellers have been relocated on no-development zone, Site suitable for relocation allotted to other purpose, Allotted less number of dwelling, Inadequate provision of physical and social infrastructure, Not giving enough time to vacate the existing slum, Untimely relocation, Mistrust of people due to fewer participation in relocation process, Least considerations of the needs and aspirations of users, poor maintenance and sustainability, Time lag in modification of slum resettlement policy, Non conduct of regular camp for awareness of their rights and no provision of compensations. </a:t>
            </a:r>
          </a:p>
          <a:p>
            <a:endParaRPr lang="en-US" dirty="0"/>
          </a:p>
        </p:txBody>
      </p:sp>
      <p:sp>
        <p:nvSpPr>
          <p:cNvPr id="4" name="Footer Placeholder 3"/>
          <p:cNvSpPr>
            <a:spLocks noGrp="1"/>
          </p:cNvSpPr>
          <p:nvPr>
            <p:ph type="ftr" sz="quarter" idx="11"/>
          </p:nvPr>
        </p:nvSpPr>
        <p:spPr>
          <a:xfrm>
            <a:off x="1143000" y="6356350"/>
            <a:ext cx="7010400" cy="36512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F5518991-8DF6-47DF-9738-0D5D729F0AD4}" type="datetime1">
              <a:rPr lang="en-US" smtClean="0"/>
              <a:pPr/>
              <a:t>5/10/2013</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r>
              <a:rPr lang="en-US" dirty="0" smtClean="0"/>
              <a:t>NGOs Ventures in Nagpur Slums</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85000" lnSpcReduction="10000"/>
          </a:bodyPr>
          <a:lstStyle/>
          <a:p>
            <a:pPr marL="514350" indent="-514350">
              <a:buNone/>
            </a:pPr>
            <a:r>
              <a:rPr lang="en-US" dirty="0" smtClean="0">
                <a:solidFill>
                  <a:schemeClr val="tx1"/>
                </a:solidFill>
              </a:rPr>
              <a:t>A. MAKE A DIFFERENCE (MAD)</a:t>
            </a:r>
          </a:p>
          <a:p>
            <a:pPr algn="just"/>
            <a:r>
              <a:rPr lang="en-US" dirty="0" smtClean="0">
                <a:solidFill>
                  <a:schemeClr val="tx1"/>
                </a:solidFill>
              </a:rPr>
              <a:t>English Project- </a:t>
            </a:r>
            <a:r>
              <a:rPr lang="en-US" dirty="0" smtClean="0"/>
              <a:t>Volunteers devote 4 hours in 1 week to take classes where English is taught to children.</a:t>
            </a:r>
          </a:p>
          <a:p>
            <a:pPr algn="just"/>
            <a:r>
              <a:rPr lang="en-US" dirty="0" smtClean="0">
                <a:solidFill>
                  <a:schemeClr val="tx1"/>
                </a:solidFill>
              </a:rPr>
              <a:t>Placements Project- </a:t>
            </a:r>
            <a:r>
              <a:rPr lang="en-US" dirty="0" smtClean="0"/>
              <a:t>It includes monthly field-visits so that children see the options available to them and have the desire to dream.</a:t>
            </a:r>
          </a:p>
          <a:p>
            <a:pPr algn="just"/>
            <a:r>
              <a:rPr lang="en-US" dirty="0" err="1" smtClean="0">
                <a:solidFill>
                  <a:schemeClr val="tx1"/>
                </a:solidFill>
              </a:rPr>
              <a:t>LxD</a:t>
            </a:r>
            <a:r>
              <a:rPr lang="en-US" dirty="0" smtClean="0">
                <a:solidFill>
                  <a:schemeClr val="tx1"/>
                </a:solidFill>
              </a:rPr>
              <a:t>: Leadership x Design- </a:t>
            </a:r>
            <a:r>
              <a:rPr lang="en-US" dirty="0" smtClean="0"/>
              <a:t>MAD believes that it’s volunteers is its wealth. Leadership cannot be developed in classrooms, it requires constant actions. </a:t>
            </a:r>
            <a:r>
              <a:rPr lang="en-US" dirty="0" err="1" smtClean="0"/>
              <a:t>LxD</a:t>
            </a:r>
            <a:r>
              <a:rPr lang="en-US" dirty="0" smtClean="0"/>
              <a:t> is a program to develop the volunteers of a city from a high-potential person to a high-impact leader.</a:t>
            </a:r>
          </a:p>
          <a:p>
            <a:pPr marL="514350" indent="-514350">
              <a:buNone/>
            </a:pPr>
            <a:endParaRPr lang="en-US" dirty="0"/>
          </a:p>
        </p:txBody>
      </p:sp>
      <p:sp>
        <p:nvSpPr>
          <p:cNvPr id="4" name="Footer Placeholder 3"/>
          <p:cNvSpPr>
            <a:spLocks noGrp="1"/>
          </p:cNvSpPr>
          <p:nvPr>
            <p:ph type="ftr" sz="quarter" idx="11"/>
          </p:nvPr>
        </p:nvSpPr>
        <p:spPr>
          <a:xfrm>
            <a:off x="1600200" y="6248400"/>
            <a:ext cx="6400800" cy="4730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588863C3-417A-4EA2-989A-B6BA584706F9}" type="datetime1">
              <a:rPr lang="en-US" smtClean="0"/>
              <a:pPr/>
              <a:t>5/10/2013</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685800"/>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n-US" dirty="0" smtClean="0"/>
              <a:t>NGOs Ventures in Nagpur Slums</a:t>
            </a:r>
            <a:endParaRPr lang="en-US" dirty="0"/>
          </a:p>
        </p:txBody>
      </p:sp>
      <p:sp>
        <p:nvSpPr>
          <p:cNvPr id="3" name="Content Placeholder 2"/>
          <p:cNvSpPr>
            <a:spLocks noGrp="1"/>
          </p:cNvSpPr>
          <p:nvPr>
            <p:ph idx="1"/>
          </p:nvPr>
        </p:nvSpPr>
        <p:spPr>
          <a:xfrm>
            <a:off x="228600" y="762000"/>
            <a:ext cx="8610600" cy="5562600"/>
          </a:xfrm>
        </p:spPr>
        <p:style>
          <a:lnRef idx="3">
            <a:schemeClr val="lt1"/>
          </a:lnRef>
          <a:fillRef idx="1">
            <a:schemeClr val="accent5"/>
          </a:fillRef>
          <a:effectRef idx="1">
            <a:schemeClr val="accent5"/>
          </a:effectRef>
          <a:fontRef idx="minor">
            <a:schemeClr val="lt1"/>
          </a:fontRef>
        </p:style>
        <p:txBody>
          <a:bodyPr>
            <a:normAutofit fontScale="40000" lnSpcReduction="20000"/>
          </a:bodyPr>
          <a:lstStyle/>
          <a:p>
            <a:pPr>
              <a:buNone/>
            </a:pPr>
            <a:r>
              <a:rPr lang="en-US" sz="4300" dirty="0" smtClean="0">
                <a:solidFill>
                  <a:schemeClr val="tx1"/>
                </a:solidFill>
              </a:rPr>
              <a:t>B. </a:t>
            </a:r>
            <a:r>
              <a:rPr lang="en-US" sz="4300" b="1" dirty="0" smtClean="0">
                <a:solidFill>
                  <a:schemeClr val="tx1"/>
                </a:solidFill>
              </a:rPr>
              <a:t>MATRU SEVA SANGH</a:t>
            </a:r>
            <a:endParaRPr lang="en-US" sz="4300" dirty="0" smtClean="0">
              <a:solidFill>
                <a:schemeClr val="tx1"/>
              </a:solidFill>
            </a:endParaRPr>
          </a:p>
          <a:p>
            <a:pPr algn="just"/>
            <a:r>
              <a:rPr lang="en-US" sz="4300" dirty="0" smtClean="0">
                <a:solidFill>
                  <a:schemeClr val="tx1"/>
                </a:solidFill>
              </a:rPr>
              <a:t>Maternity Home and Hospital- </a:t>
            </a:r>
            <a:r>
              <a:rPr lang="en-US" sz="4300" dirty="0" smtClean="0"/>
              <a:t>Established in 1921 the Hospital has its own building with accommodation of 155 beds, with modern operation theatre, ambulance service and other facilities.</a:t>
            </a:r>
          </a:p>
          <a:p>
            <a:pPr algn="just"/>
            <a:r>
              <a:rPr lang="en-US" sz="4300" dirty="0" err="1" smtClean="0">
                <a:solidFill>
                  <a:schemeClr val="tx1"/>
                </a:solidFill>
              </a:rPr>
              <a:t>Nandanvan</a:t>
            </a:r>
            <a:r>
              <a:rPr lang="en-US" sz="4300" dirty="0" smtClean="0">
                <a:solidFill>
                  <a:schemeClr val="tx1"/>
                </a:solidFill>
              </a:rPr>
              <a:t>- School </a:t>
            </a:r>
            <a:r>
              <a:rPr lang="en-US" sz="4300" dirty="0" smtClean="0"/>
              <a:t>for mentally Retarded- </a:t>
            </a:r>
            <a:r>
              <a:rPr lang="en-US" sz="4300" dirty="0" err="1" smtClean="0"/>
              <a:t>Nandanvan</a:t>
            </a:r>
            <a:r>
              <a:rPr lang="en-US" sz="4300" dirty="0" smtClean="0"/>
              <a:t> was established in 1960. It has a hostel for up to 30 people and encourages self-sufficiency in the students by teaching them such as-Tailoring, Weaving, chalk making, caning, wood work, coir making, painting as means of earning.</a:t>
            </a:r>
          </a:p>
          <a:p>
            <a:pPr algn="just"/>
            <a:r>
              <a:rPr lang="en-US" sz="4300" dirty="0" err="1" smtClean="0">
                <a:solidFill>
                  <a:schemeClr val="tx1"/>
                </a:solidFill>
              </a:rPr>
              <a:t>Panchawati</a:t>
            </a:r>
            <a:r>
              <a:rPr lang="en-US" sz="4300" dirty="0" smtClean="0">
                <a:solidFill>
                  <a:schemeClr val="tx1"/>
                </a:solidFill>
              </a:rPr>
              <a:t> </a:t>
            </a:r>
            <a:r>
              <a:rPr lang="en-US" sz="4300" dirty="0" err="1" smtClean="0">
                <a:solidFill>
                  <a:schemeClr val="tx1"/>
                </a:solidFill>
              </a:rPr>
              <a:t>Vruddhashram</a:t>
            </a:r>
            <a:r>
              <a:rPr lang="en-US" sz="4300" dirty="0" smtClean="0">
                <a:solidFill>
                  <a:schemeClr val="tx1"/>
                </a:solidFill>
              </a:rPr>
              <a:t>-Home </a:t>
            </a:r>
            <a:r>
              <a:rPr lang="en-US" sz="4300" dirty="0" smtClean="0"/>
              <a:t>for the Aged- </a:t>
            </a:r>
            <a:r>
              <a:rPr lang="en-US" sz="4300" dirty="0" err="1" smtClean="0"/>
              <a:t>Panchawati</a:t>
            </a:r>
            <a:r>
              <a:rPr lang="en-US" sz="4300" dirty="0" smtClean="0"/>
              <a:t> Ashram was established in 1961 where men and women are housed separately.</a:t>
            </a:r>
          </a:p>
          <a:p>
            <a:pPr algn="just"/>
            <a:r>
              <a:rPr lang="en-US" sz="4300" dirty="0" err="1" smtClean="0">
                <a:solidFill>
                  <a:schemeClr val="tx1"/>
                </a:solidFill>
              </a:rPr>
              <a:t>Snehangan</a:t>
            </a:r>
            <a:r>
              <a:rPr lang="en-US" sz="4300" dirty="0" smtClean="0">
                <a:solidFill>
                  <a:schemeClr val="tx1"/>
                </a:solidFill>
              </a:rPr>
              <a:t>, School </a:t>
            </a:r>
            <a:r>
              <a:rPr lang="en-US" sz="4300" dirty="0" smtClean="0"/>
              <a:t>for Orthopedically Handicapped Children. Only physically handicapped and economically backward children are allowed school admission.</a:t>
            </a:r>
          </a:p>
          <a:p>
            <a:pPr algn="just"/>
            <a:r>
              <a:rPr lang="en-US" sz="4300" dirty="0" smtClean="0">
                <a:solidFill>
                  <a:schemeClr val="tx1"/>
                </a:solidFill>
              </a:rPr>
              <a:t>Ortho Hospital- </a:t>
            </a:r>
            <a:r>
              <a:rPr lang="en-US" sz="4300" dirty="0" smtClean="0"/>
              <a:t>Orthopedically handicapped Children from downtrodden rural and tribal are operated upon in this centre. Post operative assistance is also provided disabled by birth, polio, spastic, accident deformities and disabilities under the special experts doctors free of cost.</a:t>
            </a:r>
          </a:p>
          <a:p>
            <a:pPr algn="just"/>
            <a:r>
              <a:rPr lang="en-US" sz="4300" dirty="0" smtClean="0">
                <a:solidFill>
                  <a:schemeClr val="tx1"/>
                </a:solidFill>
              </a:rPr>
              <a:t>Rehabilitation Project </a:t>
            </a:r>
            <a:r>
              <a:rPr lang="en-US" sz="4300" dirty="0" smtClean="0"/>
              <a:t>- For Ortho-handicapped Person- This project was started in 2003-04 to equip the handicapped with vocational skills that would help them be self sufficient and a contributing member of the society. This works through </a:t>
            </a:r>
            <a:r>
              <a:rPr lang="en-US" sz="4300" dirty="0" err="1" smtClean="0"/>
              <a:t>counselling</a:t>
            </a:r>
            <a:r>
              <a:rPr lang="en-US" sz="4300" dirty="0" smtClean="0"/>
              <a:t>, slow exposure to the society and financial or medical assistance.</a:t>
            </a:r>
          </a:p>
          <a:p>
            <a:pPr algn="just"/>
            <a:r>
              <a:rPr lang="en-US" sz="4300" dirty="0" err="1" smtClean="0">
                <a:solidFill>
                  <a:schemeClr val="tx1"/>
                </a:solidFill>
              </a:rPr>
              <a:t>Matru</a:t>
            </a:r>
            <a:r>
              <a:rPr lang="en-US" sz="4300" dirty="0" smtClean="0">
                <a:solidFill>
                  <a:schemeClr val="tx1"/>
                </a:solidFill>
              </a:rPr>
              <a:t> </a:t>
            </a:r>
            <a:r>
              <a:rPr lang="en-US" sz="4300" dirty="0" err="1" smtClean="0">
                <a:solidFill>
                  <a:schemeClr val="tx1"/>
                </a:solidFill>
              </a:rPr>
              <a:t>Seva</a:t>
            </a:r>
            <a:r>
              <a:rPr lang="en-US" sz="4300" dirty="0" smtClean="0">
                <a:solidFill>
                  <a:schemeClr val="tx1"/>
                </a:solidFill>
              </a:rPr>
              <a:t> </a:t>
            </a:r>
            <a:r>
              <a:rPr lang="en-US" sz="4300" dirty="0" err="1" smtClean="0">
                <a:solidFill>
                  <a:schemeClr val="tx1"/>
                </a:solidFill>
              </a:rPr>
              <a:t>Sangh</a:t>
            </a:r>
            <a:r>
              <a:rPr lang="en-US" sz="4300" dirty="0" smtClean="0">
                <a:solidFill>
                  <a:schemeClr val="tx1"/>
                </a:solidFill>
              </a:rPr>
              <a:t> </a:t>
            </a:r>
            <a:r>
              <a:rPr lang="en-US" sz="4300" dirty="0" smtClean="0"/>
              <a:t>continues to benefit the society by providing services such as Family </a:t>
            </a:r>
            <a:r>
              <a:rPr lang="en-US" sz="4300" dirty="0" err="1" smtClean="0"/>
              <a:t>Counselling</a:t>
            </a:r>
            <a:r>
              <a:rPr lang="en-US" sz="4300" dirty="0" smtClean="0"/>
              <a:t> </a:t>
            </a:r>
            <a:r>
              <a:rPr lang="en-US" sz="4300" dirty="0" err="1" smtClean="0"/>
              <a:t>Centres</a:t>
            </a:r>
            <a:r>
              <a:rPr lang="en-US" sz="4300" dirty="0" smtClean="0"/>
              <a:t> for families having problems, Foundlings, an adoption service and a mobile mortuary.</a:t>
            </a:r>
          </a:p>
          <a:p>
            <a:pPr>
              <a:buNone/>
            </a:pPr>
            <a:endParaRPr lang="en-US" dirty="0"/>
          </a:p>
        </p:txBody>
      </p:sp>
      <p:sp>
        <p:nvSpPr>
          <p:cNvPr id="4" name="Footer Placeholder 3"/>
          <p:cNvSpPr>
            <a:spLocks noGrp="1"/>
          </p:cNvSpPr>
          <p:nvPr>
            <p:ph type="ftr" sz="quarter" idx="11"/>
          </p:nvPr>
        </p:nvSpPr>
        <p:spPr>
          <a:xfrm>
            <a:off x="1752600" y="6356350"/>
            <a:ext cx="61722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1796FD37-F90A-4549-871F-6BA2DE1456C5}" type="datetime1">
              <a:rPr lang="en-US" smtClean="0"/>
              <a:pPr/>
              <a:t>5/10/2013</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371600"/>
          </a:xfrm>
        </p:spPr>
        <p:style>
          <a:lnRef idx="3">
            <a:schemeClr val="lt1"/>
          </a:lnRef>
          <a:fillRef idx="1">
            <a:schemeClr val="accent2"/>
          </a:fillRef>
          <a:effectRef idx="1">
            <a:schemeClr val="accent2"/>
          </a:effectRef>
          <a:fontRef idx="minor">
            <a:schemeClr val="lt1"/>
          </a:fontRef>
        </p:style>
        <p:txBody>
          <a:bodyPr>
            <a:normAutofit/>
          </a:bodyPr>
          <a:lstStyle/>
          <a:p>
            <a:r>
              <a:rPr lang="en-US" dirty="0" smtClean="0"/>
              <a:t>NGOs Ventures in Nagpur Slums</a:t>
            </a:r>
            <a:endParaRPr lang="en-US" dirty="0"/>
          </a:p>
        </p:txBody>
      </p:sp>
      <p:sp>
        <p:nvSpPr>
          <p:cNvPr id="3" name="Content Placeholder 2"/>
          <p:cNvSpPr>
            <a:spLocks noGrp="1"/>
          </p:cNvSpPr>
          <p:nvPr>
            <p:ph idx="1"/>
          </p:nvPr>
        </p:nvSpPr>
        <p:spPr>
          <a:xfrm>
            <a:off x="304800" y="1371600"/>
            <a:ext cx="8610600" cy="4754563"/>
          </a:xfrm>
        </p:spPr>
        <p:style>
          <a:lnRef idx="3">
            <a:schemeClr val="lt1"/>
          </a:lnRef>
          <a:fillRef idx="1">
            <a:schemeClr val="accent5"/>
          </a:fillRef>
          <a:effectRef idx="1">
            <a:schemeClr val="accent5"/>
          </a:effectRef>
          <a:fontRef idx="minor">
            <a:schemeClr val="lt1"/>
          </a:fontRef>
        </p:style>
        <p:txBody>
          <a:bodyPr/>
          <a:lstStyle/>
          <a:p>
            <a:pPr>
              <a:buNone/>
            </a:pPr>
            <a:r>
              <a:rPr lang="en-US" dirty="0" smtClean="0">
                <a:solidFill>
                  <a:schemeClr val="tx1"/>
                </a:solidFill>
              </a:rPr>
              <a:t>C. </a:t>
            </a:r>
            <a:r>
              <a:rPr lang="en-US" b="1" dirty="0" smtClean="0">
                <a:solidFill>
                  <a:schemeClr val="tx1"/>
                </a:solidFill>
              </a:rPr>
              <a:t>Zero Gravity </a:t>
            </a:r>
          </a:p>
          <a:p>
            <a:pPr lvl="0" algn="just">
              <a:buFont typeface="Arial" charset="0"/>
              <a:buChar char="•"/>
            </a:pPr>
            <a:r>
              <a:rPr lang="en-US" dirty="0" smtClean="0"/>
              <a:t>Zero Gravity has worked in the following fields: AIDS awareness, Environmental awareness, Looking after residents of orphanages &amp; old-age homes, Promoting education, Provision of safe and clean water for domestic use.</a:t>
            </a:r>
          </a:p>
          <a:p>
            <a:pPr lvl="0" algn="just">
              <a:buFont typeface="Arial" charset="0"/>
              <a:buChar char="•"/>
            </a:pPr>
            <a:r>
              <a:rPr lang="en-US" dirty="0" smtClean="0"/>
              <a:t> The organization believes in core values such as compassion, truthfulness, reverence, resolve and celebration.</a:t>
            </a:r>
          </a:p>
          <a:p>
            <a:pPr lvl="0" algn="just">
              <a:buNone/>
            </a:pPr>
            <a:endParaRPr lang="en-US" dirty="0" smtClean="0"/>
          </a:p>
          <a:p>
            <a:pPr>
              <a:buNone/>
            </a:pPr>
            <a:endParaRPr lang="en-US" dirty="0" smtClean="0"/>
          </a:p>
        </p:txBody>
      </p:sp>
      <p:sp>
        <p:nvSpPr>
          <p:cNvPr id="4" name="Footer Placeholder 3"/>
          <p:cNvSpPr>
            <a:spLocks noGrp="1"/>
          </p:cNvSpPr>
          <p:nvPr>
            <p:ph type="ftr" sz="quarter" idx="11"/>
          </p:nvPr>
        </p:nvSpPr>
        <p:spPr>
          <a:xfrm>
            <a:off x="1905000" y="6356350"/>
            <a:ext cx="59436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43E5CBF4-DF3B-4E80-AB31-5A14656D2175}" type="datetime1">
              <a:rPr lang="en-US" smtClean="0"/>
              <a:pPr/>
              <a:t>5/10/2013</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3">
            <a:schemeClr val="lt1"/>
          </a:lnRef>
          <a:fillRef idx="1">
            <a:schemeClr val="accent2"/>
          </a:fillRef>
          <a:effectRef idx="1">
            <a:schemeClr val="accent2"/>
          </a:effectRef>
          <a:fontRef idx="minor">
            <a:schemeClr val="lt1"/>
          </a:fontRef>
        </p:style>
        <p:txBody>
          <a:bodyPr>
            <a:normAutofit/>
          </a:bodyPr>
          <a:lstStyle/>
          <a:p>
            <a:r>
              <a:rPr lang="en-US" dirty="0" smtClean="0"/>
              <a:t>NGOs Ventures in Nagpur Slums</a:t>
            </a:r>
            <a:endParaRPr lang="en-US" dirty="0"/>
          </a:p>
        </p:txBody>
      </p:sp>
      <p:sp>
        <p:nvSpPr>
          <p:cNvPr id="3" name="Content Placeholder 2"/>
          <p:cNvSpPr>
            <a:spLocks noGrp="1"/>
          </p:cNvSpPr>
          <p:nvPr>
            <p:ph idx="1"/>
          </p:nvPr>
        </p:nvSpPr>
        <p:spPr>
          <a:xfrm>
            <a:off x="457200" y="1295400"/>
            <a:ext cx="8229600" cy="4830763"/>
          </a:xfrm>
        </p:spPr>
        <p:style>
          <a:lnRef idx="3">
            <a:schemeClr val="lt1"/>
          </a:lnRef>
          <a:fillRef idx="1">
            <a:schemeClr val="accent5"/>
          </a:fillRef>
          <a:effectRef idx="1">
            <a:schemeClr val="accent5"/>
          </a:effectRef>
          <a:fontRef idx="minor">
            <a:schemeClr val="lt1"/>
          </a:fontRef>
        </p:style>
        <p:txBody>
          <a:bodyPr>
            <a:normAutofit fontScale="70000" lnSpcReduction="20000"/>
          </a:bodyPr>
          <a:lstStyle/>
          <a:p>
            <a:pPr>
              <a:buNone/>
            </a:pPr>
            <a:r>
              <a:rPr lang="en-US" b="1" dirty="0" smtClean="0">
                <a:solidFill>
                  <a:schemeClr val="tx1"/>
                </a:solidFill>
              </a:rPr>
              <a:t>D. SAHYADRI </a:t>
            </a:r>
            <a:endParaRPr lang="en-US" dirty="0" smtClean="0">
              <a:solidFill>
                <a:schemeClr val="tx1"/>
              </a:solidFill>
            </a:endParaRPr>
          </a:p>
          <a:p>
            <a:pPr algn="just"/>
            <a:r>
              <a:rPr lang="en-US" dirty="0" smtClean="0">
                <a:solidFill>
                  <a:schemeClr val="tx1"/>
                </a:solidFill>
              </a:rPr>
              <a:t>Free Cancer Detection Camp- </a:t>
            </a:r>
            <a:r>
              <a:rPr lang="en-US" dirty="0" smtClean="0"/>
              <a:t>For the welfare of cancer affected people </a:t>
            </a:r>
            <a:r>
              <a:rPr lang="en-US" dirty="0" err="1" smtClean="0"/>
              <a:t>Sahyadri</a:t>
            </a:r>
            <a:r>
              <a:rPr lang="en-US" dirty="0" smtClean="0"/>
              <a:t> Foundation organized free Cancer detection camp at </a:t>
            </a:r>
            <a:r>
              <a:rPr lang="en-US" dirty="0" err="1" smtClean="0"/>
              <a:t>Narsinghdas</a:t>
            </a:r>
            <a:r>
              <a:rPr lang="en-US" dirty="0" smtClean="0"/>
              <a:t> </a:t>
            </a:r>
            <a:r>
              <a:rPr lang="en-US" dirty="0" err="1" smtClean="0"/>
              <a:t>Mantri</a:t>
            </a:r>
            <a:r>
              <a:rPr lang="en-US" dirty="0" smtClean="0"/>
              <a:t> Charitable Hospital </a:t>
            </a:r>
            <a:r>
              <a:rPr lang="en-US" dirty="0" err="1" smtClean="0"/>
              <a:t>Sitabuldi</a:t>
            </a:r>
            <a:r>
              <a:rPr lang="en-US" dirty="0" smtClean="0"/>
              <a:t>, Nagpur. The camp was attended by more than 200 citizens, with women being the maximum.</a:t>
            </a:r>
          </a:p>
          <a:p>
            <a:pPr algn="just"/>
            <a:r>
              <a:rPr lang="en-US" dirty="0" smtClean="0">
                <a:solidFill>
                  <a:schemeClr val="tx1"/>
                </a:solidFill>
              </a:rPr>
              <a:t>Know AIDS, Prevent AIDS- </a:t>
            </a:r>
            <a:r>
              <a:rPr lang="en-US" dirty="0" err="1" smtClean="0"/>
              <a:t>Sahyadri</a:t>
            </a:r>
            <a:r>
              <a:rPr lang="en-US" dirty="0" smtClean="0"/>
              <a:t> </a:t>
            </a:r>
            <a:r>
              <a:rPr lang="en-US" dirty="0" err="1" smtClean="0"/>
              <a:t>organisation</a:t>
            </a:r>
            <a:r>
              <a:rPr lang="en-US" dirty="0" smtClean="0"/>
              <a:t> in </a:t>
            </a:r>
            <a:r>
              <a:rPr lang="en-US" dirty="0" err="1" smtClean="0"/>
              <a:t>collabration</a:t>
            </a:r>
            <a:r>
              <a:rPr lang="en-US" dirty="0" smtClean="0"/>
              <a:t> with Nagpur Municipal Corporation started an HIV / AIDS Awareness &amp; Control Program across 136 wards in the city. Street plays, Public meetings and counseling will be part of the program.</a:t>
            </a:r>
          </a:p>
          <a:p>
            <a:pPr algn="just"/>
            <a:r>
              <a:rPr lang="en-US" dirty="0" smtClean="0">
                <a:solidFill>
                  <a:schemeClr val="tx1"/>
                </a:solidFill>
              </a:rPr>
              <a:t>Tree Plantation- </a:t>
            </a:r>
            <a:r>
              <a:rPr lang="en-US" dirty="0" err="1" smtClean="0"/>
              <a:t>Sahyadri</a:t>
            </a:r>
            <a:r>
              <a:rPr lang="en-US" dirty="0" smtClean="0"/>
              <a:t> Foundation conducts life-skill education for NMC schools student, Tree plantation program conducted by </a:t>
            </a:r>
            <a:r>
              <a:rPr lang="en-US" dirty="0" err="1" smtClean="0"/>
              <a:t>Vanrai</a:t>
            </a:r>
            <a:r>
              <a:rPr lang="en-US" dirty="0" smtClean="0"/>
              <a:t> at various schools across Nagpur, Movie Screening for NMC school students and is currently working with the National AIDS Control Organization and Maharashtra State Aids Control Society.</a:t>
            </a:r>
          </a:p>
          <a:p>
            <a:endParaRPr lang="en-US" dirty="0"/>
          </a:p>
        </p:txBody>
      </p:sp>
      <p:sp>
        <p:nvSpPr>
          <p:cNvPr id="4" name="Footer Placeholder 3"/>
          <p:cNvSpPr>
            <a:spLocks noGrp="1"/>
          </p:cNvSpPr>
          <p:nvPr>
            <p:ph type="ftr" sz="quarter" idx="11"/>
          </p:nvPr>
        </p:nvSpPr>
        <p:spPr>
          <a:xfrm>
            <a:off x="1295400" y="6172200"/>
            <a:ext cx="6324600" cy="5492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7F36D0A0-AF23-4407-8C19-15951999A676}" type="datetime1">
              <a:rPr lang="en-US" smtClean="0"/>
              <a:pPr/>
              <a:t>5/10/2013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Social Entrepreneurship</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lnSpcReduction="10000"/>
          </a:bodyPr>
          <a:lstStyle/>
          <a:p>
            <a:pPr algn="just"/>
            <a:r>
              <a:rPr lang="en-US" dirty="0" smtClean="0"/>
              <a:t>Social entrepreneurship is concerned with the entrepreneurs who undertake large-scale social innovation - which may or may not involve a social enterprise.</a:t>
            </a:r>
          </a:p>
          <a:p>
            <a:pPr algn="just"/>
            <a:r>
              <a:rPr lang="en-US" dirty="0" smtClean="0"/>
              <a:t>Social entrepreneurship as individuals with innovative solutions to society’s most pressing social problems. They are ambitious and persistent, tackling major social issues and offering new ideas for wide-scale change.</a:t>
            </a:r>
            <a:endParaRPr lang="en-US" dirty="0"/>
          </a:p>
        </p:txBody>
      </p:sp>
      <p:sp>
        <p:nvSpPr>
          <p:cNvPr id="4" name="Footer Placeholder 3"/>
          <p:cNvSpPr>
            <a:spLocks noGrp="1"/>
          </p:cNvSpPr>
          <p:nvPr>
            <p:ph type="ftr" sz="quarter" idx="11"/>
          </p:nvPr>
        </p:nvSpPr>
        <p:spPr>
          <a:xfrm>
            <a:off x="1981200" y="6172200"/>
            <a:ext cx="5791200" cy="5492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BAB9F312-2C6C-45FE-B0A7-844DA780B94D}" type="datetime1">
              <a:rPr lang="en-US" smtClean="0"/>
              <a:pPr/>
              <a:t>5/10/2013</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838200"/>
          </a:xfrm>
        </p:spPr>
        <p:style>
          <a:lnRef idx="3">
            <a:schemeClr val="lt1"/>
          </a:lnRef>
          <a:fillRef idx="1">
            <a:schemeClr val="accent2"/>
          </a:fillRef>
          <a:effectRef idx="1">
            <a:schemeClr val="accent2"/>
          </a:effectRef>
          <a:fontRef idx="minor">
            <a:schemeClr val="lt1"/>
          </a:fontRef>
        </p:style>
        <p:txBody>
          <a:bodyPr>
            <a:normAutofit/>
          </a:bodyPr>
          <a:lstStyle/>
          <a:p>
            <a:r>
              <a:rPr lang="en-US" dirty="0" smtClean="0"/>
              <a:t>NGOs Ventures in Nagpur Slums</a:t>
            </a:r>
            <a:endParaRPr lang="en-US" dirty="0"/>
          </a:p>
        </p:txBody>
      </p:sp>
      <p:sp>
        <p:nvSpPr>
          <p:cNvPr id="3" name="Content Placeholder 2"/>
          <p:cNvSpPr>
            <a:spLocks noGrp="1"/>
          </p:cNvSpPr>
          <p:nvPr>
            <p:ph idx="1"/>
          </p:nvPr>
        </p:nvSpPr>
        <p:spPr>
          <a:xfrm>
            <a:off x="381000" y="914400"/>
            <a:ext cx="8458200" cy="5334000"/>
          </a:xfrm>
        </p:spPr>
        <p:style>
          <a:lnRef idx="3">
            <a:schemeClr val="lt1"/>
          </a:lnRef>
          <a:fillRef idx="1">
            <a:schemeClr val="accent5"/>
          </a:fillRef>
          <a:effectRef idx="1">
            <a:schemeClr val="accent5"/>
          </a:effectRef>
          <a:fontRef idx="minor">
            <a:schemeClr val="lt1"/>
          </a:fontRef>
        </p:style>
        <p:txBody>
          <a:bodyPr>
            <a:normAutofit fontScale="62500" lnSpcReduction="20000"/>
          </a:bodyPr>
          <a:lstStyle/>
          <a:p>
            <a:pPr>
              <a:buNone/>
            </a:pPr>
            <a:r>
              <a:rPr lang="en-US" sz="4400" b="1" dirty="0" smtClean="0">
                <a:solidFill>
                  <a:schemeClr val="tx1"/>
                </a:solidFill>
              </a:rPr>
              <a:t>SAHYADRI </a:t>
            </a:r>
            <a:endParaRPr lang="en-US" sz="4400" dirty="0" smtClean="0">
              <a:solidFill>
                <a:schemeClr val="tx1"/>
              </a:solidFill>
            </a:endParaRPr>
          </a:p>
          <a:p>
            <a:pPr algn="just"/>
            <a:r>
              <a:rPr lang="en-US" dirty="0" smtClean="0"/>
              <a:t> </a:t>
            </a:r>
            <a:r>
              <a:rPr lang="en-US" dirty="0" err="1" smtClean="0">
                <a:solidFill>
                  <a:schemeClr val="tx1"/>
                </a:solidFill>
              </a:rPr>
              <a:t>Duvidha</a:t>
            </a:r>
            <a:r>
              <a:rPr lang="en-US" dirty="0" smtClean="0">
                <a:solidFill>
                  <a:schemeClr val="tx1"/>
                </a:solidFill>
              </a:rPr>
              <a:t> - </a:t>
            </a:r>
            <a:r>
              <a:rPr lang="en-US" dirty="0" smtClean="0"/>
              <a:t>Child’s Ability and Dreams…A Reality Check!’ - Interactive Event for parents of class IX students.</a:t>
            </a:r>
          </a:p>
          <a:p>
            <a:pPr algn="just"/>
            <a:r>
              <a:rPr lang="en-US" dirty="0" smtClean="0">
                <a:solidFill>
                  <a:schemeClr val="tx1"/>
                </a:solidFill>
              </a:rPr>
              <a:t>Business Education- What Next?- </a:t>
            </a:r>
            <a:r>
              <a:rPr lang="en-US" dirty="0" smtClean="0"/>
              <a:t>Awareness program for the students of Business and professionals.</a:t>
            </a:r>
          </a:p>
          <a:p>
            <a:pPr algn="just"/>
            <a:r>
              <a:rPr lang="en-US" dirty="0" smtClean="0">
                <a:solidFill>
                  <a:schemeClr val="tx1"/>
                </a:solidFill>
              </a:rPr>
              <a:t>Mentoring project </a:t>
            </a:r>
            <a:r>
              <a:rPr lang="en-US" dirty="0" smtClean="0"/>
              <a:t>on “Entrepreneurship” for selected group of 10 youth members to develop the right acumen and entrepreneurial venture. * Stage ONE- Virtual contest-exhibition on painting and photography on </a:t>
            </a:r>
            <a:r>
              <a:rPr lang="en-US" dirty="0" err="1" smtClean="0"/>
              <a:t>Facebook</a:t>
            </a:r>
            <a:r>
              <a:rPr lang="en-US" dirty="0" smtClean="0"/>
              <a:t>, the first of its kind in central India. (Supported by </a:t>
            </a:r>
            <a:r>
              <a:rPr lang="en-US" dirty="0" err="1" smtClean="0"/>
              <a:t>Alag</a:t>
            </a:r>
            <a:r>
              <a:rPr lang="en-US" dirty="0" smtClean="0"/>
              <a:t> Angle art academy).</a:t>
            </a:r>
          </a:p>
          <a:p>
            <a:pPr algn="just"/>
            <a:r>
              <a:rPr lang="en-US" dirty="0" smtClean="0">
                <a:solidFill>
                  <a:schemeClr val="tx1"/>
                </a:solidFill>
              </a:rPr>
              <a:t>Awareness program on Career </a:t>
            </a:r>
            <a:r>
              <a:rPr lang="en-US" dirty="0" smtClean="0"/>
              <a:t>in Fine Arts (supported by </a:t>
            </a:r>
            <a:r>
              <a:rPr lang="en-US" dirty="0" err="1" smtClean="0"/>
              <a:t>Alag</a:t>
            </a:r>
            <a:r>
              <a:rPr lang="en-US" dirty="0" smtClean="0"/>
              <a:t> Angle art academy).</a:t>
            </a:r>
          </a:p>
          <a:p>
            <a:pPr algn="just"/>
            <a:r>
              <a:rPr lang="en-US" dirty="0" err="1" smtClean="0">
                <a:solidFill>
                  <a:schemeClr val="tx1"/>
                </a:solidFill>
              </a:rPr>
              <a:t>Manthan</a:t>
            </a:r>
            <a:r>
              <a:rPr lang="en-US" dirty="0" smtClean="0">
                <a:solidFill>
                  <a:schemeClr val="tx1"/>
                </a:solidFill>
              </a:rPr>
              <a:t>-</a:t>
            </a:r>
            <a:r>
              <a:rPr lang="en-US" dirty="0" smtClean="0"/>
              <a:t> A round table meeting for Training and Placement officers from engineering colleges.</a:t>
            </a:r>
          </a:p>
          <a:p>
            <a:pPr algn="just"/>
            <a:r>
              <a:rPr lang="en-US" dirty="0" smtClean="0">
                <a:solidFill>
                  <a:schemeClr val="tx1"/>
                </a:solidFill>
              </a:rPr>
              <a:t>Awareness program on Dance </a:t>
            </a:r>
            <a:r>
              <a:rPr lang="en-US" dirty="0" smtClean="0"/>
              <a:t>beyond fitness and fun (supported by ANDI dance academy).</a:t>
            </a:r>
          </a:p>
          <a:p>
            <a:pPr algn="just"/>
            <a:r>
              <a:rPr lang="en-US" dirty="0" smtClean="0">
                <a:solidFill>
                  <a:schemeClr val="tx1"/>
                </a:solidFill>
              </a:rPr>
              <a:t>A virtual discussion </a:t>
            </a:r>
            <a:r>
              <a:rPr lang="en-US" dirty="0" smtClean="0"/>
              <a:t>for students " The Right One" for selecting the right college on </a:t>
            </a:r>
            <a:r>
              <a:rPr lang="en-US" dirty="0" err="1" smtClean="0"/>
              <a:t>Facebook</a:t>
            </a:r>
            <a:r>
              <a:rPr lang="en-US" dirty="0" smtClean="0"/>
              <a:t>.</a:t>
            </a:r>
          </a:p>
          <a:p>
            <a:pPr algn="just"/>
            <a:r>
              <a:rPr lang="en-US" dirty="0" smtClean="0">
                <a:solidFill>
                  <a:schemeClr val="tx1"/>
                </a:solidFill>
              </a:rPr>
              <a:t>Online campaign </a:t>
            </a:r>
            <a:r>
              <a:rPr lang="en-US" dirty="0" smtClean="0"/>
              <a:t>on employability "ONEMPLOYABILITY " for enriching employability of youth.</a:t>
            </a:r>
            <a:endParaRPr lang="en-US" dirty="0"/>
          </a:p>
        </p:txBody>
      </p:sp>
      <p:sp>
        <p:nvSpPr>
          <p:cNvPr id="4" name="Footer Placeholder 3"/>
          <p:cNvSpPr>
            <a:spLocks noGrp="1"/>
          </p:cNvSpPr>
          <p:nvPr>
            <p:ph type="ftr" sz="quarter" idx="11"/>
          </p:nvPr>
        </p:nvSpPr>
        <p:spPr>
          <a:xfrm>
            <a:off x="1676400" y="6324600"/>
            <a:ext cx="6324600" cy="3968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7E7A4D9F-4D53-407E-B886-E47301609362}" type="datetime1">
              <a:rPr lang="en-US" smtClean="0"/>
              <a:pPr/>
              <a:t>5/10/2013</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r>
              <a:rPr lang="en-US" dirty="0" smtClean="0"/>
              <a:t>NGOs Ventures in Nagpur Slums</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85000" lnSpcReduction="10000"/>
          </a:bodyPr>
          <a:lstStyle/>
          <a:p>
            <a:pPr>
              <a:buNone/>
            </a:pPr>
            <a:r>
              <a:rPr lang="en-US" sz="2400" dirty="0" smtClean="0">
                <a:solidFill>
                  <a:schemeClr val="tx1"/>
                </a:solidFill>
              </a:rPr>
              <a:t>E. </a:t>
            </a:r>
            <a:r>
              <a:rPr lang="en-US" sz="2400" b="1" dirty="0" smtClean="0">
                <a:solidFill>
                  <a:schemeClr val="tx1"/>
                </a:solidFill>
              </a:rPr>
              <a:t>AAGHAZ EDUCATIONAL &amp; MULTI PURPOSE SOCIETY: </a:t>
            </a:r>
          </a:p>
          <a:p>
            <a:r>
              <a:rPr lang="en-US" dirty="0" smtClean="0"/>
              <a:t>Used Clothes &amp; Blankets Distribution Camp</a:t>
            </a:r>
          </a:p>
          <a:p>
            <a:r>
              <a:rPr lang="en-US" dirty="0" smtClean="0"/>
              <a:t>School Bags &amp; Stationary Camp.</a:t>
            </a:r>
          </a:p>
          <a:p>
            <a:r>
              <a:rPr lang="en-US" dirty="0" smtClean="0"/>
              <a:t>Women Education &amp; Child Development Program.</a:t>
            </a:r>
          </a:p>
          <a:p>
            <a:r>
              <a:rPr lang="en-US" dirty="0" smtClean="0"/>
              <a:t>Blood Donation Camp.</a:t>
            </a:r>
          </a:p>
          <a:p>
            <a:r>
              <a:rPr lang="en-US" dirty="0" smtClean="0"/>
              <a:t>De–Addiction Awareness Program.</a:t>
            </a:r>
          </a:p>
          <a:p>
            <a:r>
              <a:rPr lang="en-US" dirty="0" smtClean="0"/>
              <a:t>Health Check-up Camp.</a:t>
            </a:r>
          </a:p>
          <a:p>
            <a:r>
              <a:rPr lang="en-US" dirty="0" smtClean="0"/>
              <a:t>Adult Education &amp; Self Employment Training Camp.</a:t>
            </a:r>
          </a:p>
          <a:p>
            <a:r>
              <a:rPr lang="en-US" dirty="0" smtClean="0"/>
              <a:t>Social Service Camp.</a:t>
            </a:r>
          </a:p>
          <a:p>
            <a:r>
              <a:rPr lang="en-US" dirty="0" smtClean="0"/>
              <a:t>Independence Day Celebration.</a:t>
            </a:r>
          </a:p>
          <a:p>
            <a:pPr>
              <a:buNone/>
            </a:pPr>
            <a:endParaRPr lang="en-US" dirty="0"/>
          </a:p>
        </p:txBody>
      </p:sp>
      <p:sp>
        <p:nvSpPr>
          <p:cNvPr id="4" name="Footer Placeholder 3"/>
          <p:cNvSpPr>
            <a:spLocks noGrp="1"/>
          </p:cNvSpPr>
          <p:nvPr>
            <p:ph type="ftr" sz="quarter" idx="11"/>
          </p:nvPr>
        </p:nvSpPr>
        <p:spPr>
          <a:xfrm>
            <a:off x="1600200" y="6356350"/>
            <a:ext cx="61722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0C268C80-8D91-4E3A-BB7D-7E4BC24761DF}" type="datetime1">
              <a:rPr lang="en-US" smtClean="0"/>
              <a:pPr/>
              <a:t>5/10/2013</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458200" cy="838200"/>
          </a:xfrm>
        </p:spPr>
        <p:style>
          <a:lnRef idx="3">
            <a:schemeClr val="lt1"/>
          </a:lnRef>
          <a:fillRef idx="1">
            <a:schemeClr val="accent3"/>
          </a:fillRef>
          <a:effectRef idx="1">
            <a:schemeClr val="accent3"/>
          </a:effectRef>
          <a:fontRef idx="minor">
            <a:schemeClr val="lt1"/>
          </a:fontRef>
        </p:style>
        <p:txBody>
          <a:bodyPr>
            <a:normAutofit/>
          </a:bodyPr>
          <a:lstStyle/>
          <a:p>
            <a:r>
              <a:rPr lang="en-US" sz="3600" dirty="0" smtClean="0"/>
              <a:t>MATUL, NAGPUR TO TRAIN WITH</a:t>
            </a:r>
            <a:endParaRPr lang="en-US" sz="3600" dirty="0"/>
          </a:p>
        </p:txBody>
      </p:sp>
      <p:sp>
        <p:nvSpPr>
          <p:cNvPr id="3" name="Content Placeholder 2"/>
          <p:cNvSpPr>
            <a:spLocks noGrp="1"/>
          </p:cNvSpPr>
          <p:nvPr>
            <p:ph idx="1"/>
          </p:nvPr>
        </p:nvSpPr>
        <p:spPr>
          <a:xfrm>
            <a:off x="304800" y="838200"/>
            <a:ext cx="8458200" cy="5486400"/>
          </a:xfrm>
        </p:spPr>
        <p:style>
          <a:lnRef idx="3">
            <a:schemeClr val="lt1"/>
          </a:lnRef>
          <a:fillRef idx="1">
            <a:schemeClr val="accent5"/>
          </a:fillRef>
          <a:effectRef idx="1">
            <a:schemeClr val="accent5"/>
          </a:effectRef>
          <a:fontRef idx="minor">
            <a:schemeClr val="lt1"/>
          </a:fontRef>
        </p:style>
        <p:txBody>
          <a:bodyPr>
            <a:normAutofit fontScale="77500" lnSpcReduction="20000"/>
          </a:bodyPr>
          <a:lstStyle/>
          <a:p>
            <a:pPr marL="514350" indent="-514350">
              <a:buAutoNum type="arabicPeriod"/>
            </a:pPr>
            <a:r>
              <a:rPr lang="en-US" b="1" dirty="0" smtClean="0">
                <a:solidFill>
                  <a:schemeClr val="tx1"/>
                </a:solidFill>
              </a:rPr>
              <a:t>Model for Promoting Self-Employment</a:t>
            </a:r>
          </a:p>
          <a:p>
            <a:pPr marL="514350" indent="-514350" algn="just">
              <a:buFont typeface="Arial" charset="0"/>
              <a:buChar char="•"/>
            </a:pPr>
            <a:r>
              <a:rPr lang="en-US" dirty="0" smtClean="0"/>
              <a:t>Provide human development and knowledge for different target groups such as women, youth, the illiterate, tribal communities and migrant slum-dwellers.</a:t>
            </a:r>
          </a:p>
          <a:p>
            <a:pPr marL="514350" indent="-514350" algn="just">
              <a:buFont typeface="Arial" charset="0"/>
              <a:buChar char="•"/>
            </a:pPr>
            <a:r>
              <a:rPr lang="en-US" dirty="0" smtClean="0"/>
              <a:t>Identify those with a latent entrepreneurial drive to make them entrepreneurs by sensitize them to the fact that they can lead a better life. </a:t>
            </a:r>
          </a:p>
          <a:p>
            <a:pPr marL="514350" indent="-514350" algn="just">
              <a:buFont typeface="Arial" charset="0"/>
              <a:buChar char="•"/>
            </a:pPr>
            <a:r>
              <a:rPr lang="en-US" dirty="0" smtClean="0"/>
              <a:t>Those demonstrating entrepreneurial behavior are to be selected for training. The other candidates are to be connected to potential job opportunities.</a:t>
            </a:r>
          </a:p>
          <a:p>
            <a:pPr marL="514350" indent="-514350" algn="just">
              <a:buFont typeface="Arial" charset="0"/>
              <a:buChar char="•"/>
            </a:pPr>
            <a:r>
              <a:rPr lang="en-US" dirty="0" smtClean="0"/>
              <a:t>Possible fees to be collected in order to engender some ownership and investment towards becoming entrepreneurs.</a:t>
            </a:r>
          </a:p>
          <a:p>
            <a:pPr marL="514350" indent="-514350" algn="just">
              <a:buFont typeface="Arial" charset="0"/>
              <a:buChar char="•"/>
            </a:pPr>
            <a:r>
              <a:rPr lang="en-US" dirty="0" smtClean="0"/>
              <a:t>The training itself is done where they are taught about generating and developing business ideas, market demand and commercial requirements. </a:t>
            </a:r>
          </a:p>
          <a:p>
            <a:pPr marL="514350" indent="-514350">
              <a:buNone/>
            </a:pPr>
            <a:endParaRPr lang="en-US" dirty="0" smtClean="0"/>
          </a:p>
        </p:txBody>
      </p:sp>
      <p:sp>
        <p:nvSpPr>
          <p:cNvPr id="4" name="Footer Placeholder 3"/>
          <p:cNvSpPr>
            <a:spLocks noGrp="1"/>
          </p:cNvSpPr>
          <p:nvPr>
            <p:ph type="ftr" sz="quarter" idx="11"/>
          </p:nvPr>
        </p:nvSpPr>
        <p:spPr>
          <a:xfrm>
            <a:off x="1828800" y="6356350"/>
            <a:ext cx="64008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0A4A6B82-10E3-47C8-93EE-ED1A8B382B8E}" type="datetime1">
              <a:rPr lang="en-US" smtClean="0"/>
              <a:pPr/>
              <a:t>5/10/2013</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685800"/>
          </a:xfrm>
        </p:spPr>
        <p:style>
          <a:lnRef idx="3">
            <a:schemeClr val="lt1"/>
          </a:lnRef>
          <a:fillRef idx="1">
            <a:schemeClr val="accent3"/>
          </a:fillRef>
          <a:effectRef idx="1">
            <a:schemeClr val="accent3"/>
          </a:effectRef>
          <a:fontRef idx="minor">
            <a:schemeClr val="lt1"/>
          </a:fontRef>
        </p:style>
        <p:txBody>
          <a:bodyPr>
            <a:normAutofit/>
          </a:bodyPr>
          <a:lstStyle/>
          <a:p>
            <a:r>
              <a:rPr lang="en-US" sz="3200" dirty="0" smtClean="0"/>
              <a:t>MATUL, NAGPUR TO TRAIN WITH</a:t>
            </a:r>
            <a:endParaRPr lang="en-US" sz="3200" dirty="0"/>
          </a:p>
        </p:txBody>
      </p:sp>
      <p:sp>
        <p:nvSpPr>
          <p:cNvPr id="3" name="Content Placeholder 2"/>
          <p:cNvSpPr>
            <a:spLocks noGrp="1"/>
          </p:cNvSpPr>
          <p:nvPr>
            <p:ph idx="1"/>
          </p:nvPr>
        </p:nvSpPr>
        <p:spPr>
          <a:xfrm>
            <a:off x="381000" y="685800"/>
            <a:ext cx="8458200" cy="5440363"/>
          </a:xfrm>
        </p:spPr>
        <p:style>
          <a:lnRef idx="3">
            <a:schemeClr val="lt1"/>
          </a:lnRef>
          <a:fillRef idx="1">
            <a:schemeClr val="accent5"/>
          </a:fillRef>
          <a:effectRef idx="1">
            <a:schemeClr val="accent5"/>
          </a:effectRef>
          <a:fontRef idx="minor">
            <a:schemeClr val="lt1"/>
          </a:fontRef>
        </p:style>
        <p:txBody>
          <a:bodyPr>
            <a:normAutofit fontScale="85000" lnSpcReduction="20000"/>
          </a:bodyPr>
          <a:lstStyle/>
          <a:p>
            <a:pPr>
              <a:buNone/>
            </a:pPr>
            <a:r>
              <a:rPr lang="en-US" b="1" dirty="0" smtClean="0">
                <a:solidFill>
                  <a:schemeClr val="tx1"/>
                </a:solidFill>
              </a:rPr>
              <a:t>2. Market Orientation for Success </a:t>
            </a:r>
            <a:endParaRPr lang="en-US" dirty="0" smtClean="0">
              <a:solidFill>
                <a:schemeClr val="tx1"/>
              </a:solidFill>
            </a:endParaRPr>
          </a:p>
          <a:p>
            <a:pPr algn="just"/>
            <a:r>
              <a:rPr lang="en-US" dirty="0" smtClean="0"/>
              <a:t>while the training is useful, the urban poor do not know what to do with those learned skills or how to spot income-generating opportunities, nor can they decide on which products they want to work with. The urban poor also have no linkages with resources and markets and are quite unsure of how to manage a business. These are the market-oriented skills that to be imparted to its trainee entrepreneurs, in addition to technical training.</a:t>
            </a:r>
          </a:p>
          <a:p>
            <a:pPr algn="just"/>
            <a:r>
              <a:rPr lang="en-US" dirty="0" smtClean="0"/>
              <a:t>To be provided with seed funding as a revolving fund, and then link them up to banks and they enter the main stream. Once they see the benefit of training, the first generation of these trained entrepreneurs motivate their relatives and friends who, in turn, come for training.</a:t>
            </a:r>
          </a:p>
          <a:p>
            <a:endParaRPr lang="en-US" dirty="0"/>
          </a:p>
        </p:txBody>
      </p:sp>
      <p:sp>
        <p:nvSpPr>
          <p:cNvPr id="4" name="Footer Placeholder 3"/>
          <p:cNvSpPr>
            <a:spLocks noGrp="1"/>
          </p:cNvSpPr>
          <p:nvPr>
            <p:ph type="ftr" sz="quarter" idx="11"/>
          </p:nvPr>
        </p:nvSpPr>
        <p:spPr>
          <a:xfrm>
            <a:off x="1676400" y="6324600"/>
            <a:ext cx="5943600" cy="3968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519EE1FC-1DD0-48F6-9DB7-15829F899797}" type="datetime1">
              <a:rPr lang="en-US" smtClean="0"/>
              <a:pPr/>
              <a:t>5/10/2013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style>
          <a:lnRef idx="3">
            <a:schemeClr val="lt1"/>
          </a:lnRef>
          <a:fillRef idx="1">
            <a:schemeClr val="accent2"/>
          </a:fillRef>
          <a:effectRef idx="1">
            <a:schemeClr val="accent2"/>
          </a:effectRef>
          <a:fontRef idx="minor">
            <a:schemeClr val="lt1"/>
          </a:fontRef>
        </p:style>
        <p:txBody>
          <a:bodyPr>
            <a:normAutofit/>
          </a:bodyPr>
          <a:lstStyle/>
          <a:p>
            <a:r>
              <a:rPr lang="en-US" sz="3200" dirty="0" smtClean="0"/>
              <a:t>MATUL, NAGPUR TO TRAIN WITH</a:t>
            </a:r>
            <a:endParaRPr lang="en-US" sz="3200" dirty="0"/>
          </a:p>
        </p:txBody>
      </p:sp>
      <p:sp>
        <p:nvSpPr>
          <p:cNvPr id="3" name="Content Placeholder 2"/>
          <p:cNvSpPr>
            <a:spLocks noGrp="1"/>
          </p:cNvSpPr>
          <p:nvPr>
            <p:ph idx="1"/>
          </p:nvPr>
        </p:nvSpPr>
        <p:spPr>
          <a:xfrm>
            <a:off x="457200" y="838200"/>
            <a:ext cx="8229600" cy="5287963"/>
          </a:xfrm>
        </p:spPr>
        <p:style>
          <a:lnRef idx="3">
            <a:schemeClr val="lt1"/>
          </a:lnRef>
          <a:fillRef idx="1">
            <a:schemeClr val="accent5"/>
          </a:fillRef>
          <a:effectRef idx="1">
            <a:schemeClr val="accent5"/>
          </a:effectRef>
          <a:fontRef idx="minor">
            <a:schemeClr val="lt1"/>
          </a:fontRef>
        </p:style>
        <p:txBody>
          <a:bodyPr>
            <a:normAutofit fontScale="85000" lnSpcReduction="20000"/>
          </a:bodyPr>
          <a:lstStyle/>
          <a:p>
            <a:pPr algn="just">
              <a:buNone/>
            </a:pPr>
            <a:r>
              <a:rPr lang="en-US" b="1" dirty="0" smtClean="0">
                <a:solidFill>
                  <a:schemeClr val="tx1"/>
                </a:solidFill>
              </a:rPr>
              <a:t>3. Networks, Collaboration and Forthcoming Projects</a:t>
            </a:r>
            <a:endParaRPr lang="en-US" dirty="0" smtClean="0">
              <a:solidFill>
                <a:schemeClr val="tx1"/>
              </a:solidFill>
            </a:endParaRPr>
          </a:p>
          <a:p>
            <a:pPr algn="just"/>
            <a:r>
              <a:rPr lang="en-US" dirty="0" smtClean="0"/>
              <a:t>Build strong networks with various government departments engaged in the development and urban poverty alleviation. </a:t>
            </a:r>
          </a:p>
          <a:p>
            <a:pPr algn="just"/>
            <a:r>
              <a:rPr lang="en-US" dirty="0" smtClean="0"/>
              <a:t>Develop strong linkages with banks that finance their entrepreneurs. </a:t>
            </a:r>
          </a:p>
          <a:p>
            <a:pPr algn="just"/>
            <a:r>
              <a:rPr lang="en-US" dirty="0" smtClean="0"/>
              <a:t>Connect with businesses and larger corporate that engage with the entrepreneurs once they set up their respective businesses. These linkages will help set the trained entrepreneurs on their path out of poverty.</a:t>
            </a:r>
          </a:p>
          <a:p>
            <a:pPr algn="just"/>
            <a:r>
              <a:rPr lang="en-US" dirty="0" smtClean="0"/>
              <a:t>Promote entrepreneurship in Nagpur with the objective of reducing unemployment, imparting market-oriented skills and increasing productivity and self-reliance among slum-dwellers.</a:t>
            </a:r>
            <a:endParaRPr lang="en-US" dirty="0"/>
          </a:p>
        </p:txBody>
      </p:sp>
      <p:sp>
        <p:nvSpPr>
          <p:cNvPr id="4" name="Footer Placeholder 3"/>
          <p:cNvSpPr>
            <a:spLocks noGrp="1"/>
          </p:cNvSpPr>
          <p:nvPr>
            <p:ph type="ftr" sz="quarter" idx="11"/>
          </p:nvPr>
        </p:nvSpPr>
        <p:spPr>
          <a:xfrm>
            <a:off x="1828800" y="6356350"/>
            <a:ext cx="63246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DD1A89A4-1101-4BCD-98F7-F9E8FE0CFC43}" type="datetime1">
              <a:rPr lang="en-US" smtClean="0"/>
              <a:pPr/>
              <a:t>5/10/2013</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style>
          <a:lnRef idx="3">
            <a:schemeClr val="lt1"/>
          </a:lnRef>
          <a:fillRef idx="1">
            <a:schemeClr val="accent2"/>
          </a:fillRef>
          <a:effectRef idx="1">
            <a:schemeClr val="accent2"/>
          </a:effectRef>
          <a:fontRef idx="minor">
            <a:schemeClr val="lt1"/>
          </a:fontRef>
        </p:style>
        <p:txBody>
          <a:bodyPr>
            <a:normAutofit/>
          </a:bodyPr>
          <a:lstStyle/>
          <a:p>
            <a:r>
              <a:rPr lang="en-US" sz="3200" dirty="0" smtClean="0"/>
              <a:t>MATUL, NAGPUR TO TRAIN WITH</a:t>
            </a:r>
            <a:endParaRPr lang="en-US" sz="3200" dirty="0"/>
          </a:p>
        </p:txBody>
      </p:sp>
      <p:sp>
        <p:nvSpPr>
          <p:cNvPr id="3" name="Content Placeholder 2"/>
          <p:cNvSpPr>
            <a:spLocks noGrp="1"/>
          </p:cNvSpPr>
          <p:nvPr>
            <p:ph idx="1"/>
          </p:nvPr>
        </p:nvSpPr>
        <p:spPr>
          <a:xfrm>
            <a:off x="457200" y="914400"/>
            <a:ext cx="8229600" cy="5211763"/>
          </a:xfrm>
        </p:spPr>
        <p:style>
          <a:lnRef idx="3">
            <a:schemeClr val="lt1"/>
          </a:lnRef>
          <a:fillRef idx="1">
            <a:schemeClr val="accent5"/>
          </a:fillRef>
          <a:effectRef idx="1">
            <a:schemeClr val="accent5"/>
          </a:effectRef>
          <a:fontRef idx="minor">
            <a:schemeClr val="lt1"/>
          </a:fontRef>
        </p:style>
        <p:txBody>
          <a:bodyPr>
            <a:normAutofit fontScale="92500" lnSpcReduction="20000"/>
          </a:bodyPr>
          <a:lstStyle/>
          <a:p>
            <a:pPr>
              <a:buNone/>
            </a:pPr>
            <a:r>
              <a:rPr lang="en-US" dirty="0" smtClean="0">
                <a:solidFill>
                  <a:schemeClr val="tx1"/>
                </a:solidFill>
              </a:rPr>
              <a:t>4. </a:t>
            </a:r>
            <a:r>
              <a:rPr lang="en-US" sz="2800" dirty="0" smtClean="0">
                <a:solidFill>
                  <a:schemeClr val="tx1"/>
                </a:solidFill>
              </a:rPr>
              <a:t>Variety Of Areas </a:t>
            </a:r>
          </a:p>
          <a:p>
            <a:pPr algn="just">
              <a:buFont typeface="Arial" charset="0"/>
              <a:buChar char="•"/>
            </a:pPr>
            <a:r>
              <a:rPr lang="en-US" sz="2800" dirty="0" smtClean="0"/>
              <a:t>Assessment of raw materials requirement and procurement, operating and maintaining machinery, quality consciousness, enterprise management, effective communication, customer relations and other service-oriented skills. </a:t>
            </a:r>
          </a:p>
          <a:p>
            <a:pPr algn="just">
              <a:buFont typeface="Arial" charset="0"/>
              <a:buChar char="•"/>
            </a:pPr>
            <a:r>
              <a:rPr lang="en-US" sz="2800" dirty="0" smtClean="0"/>
              <a:t>In terms of technical skills, impart training for making incense sticks, commercial cleaning, catering services, carpentry, lacquer polishing, electrical work and window frame fitting, among others. </a:t>
            </a:r>
          </a:p>
          <a:p>
            <a:pPr algn="just">
              <a:buFont typeface="Arial" charset="0"/>
              <a:buChar char="•"/>
            </a:pPr>
            <a:r>
              <a:rPr lang="en-US" sz="2800" dirty="0" smtClean="0"/>
              <a:t>To create the linkage between entrepreneurs and the market, these trained entrepreneurs to be connected to furniture makers, interior designers, architects and construction firms.</a:t>
            </a:r>
          </a:p>
          <a:p>
            <a:pPr>
              <a:buNone/>
            </a:pPr>
            <a:endParaRPr lang="en-US" sz="2800" dirty="0"/>
          </a:p>
        </p:txBody>
      </p:sp>
      <p:sp>
        <p:nvSpPr>
          <p:cNvPr id="4" name="Footer Placeholder 3"/>
          <p:cNvSpPr>
            <a:spLocks noGrp="1"/>
          </p:cNvSpPr>
          <p:nvPr>
            <p:ph type="ftr" sz="quarter" idx="11"/>
          </p:nvPr>
        </p:nvSpPr>
        <p:spPr>
          <a:xfrm>
            <a:off x="1371600" y="6248400"/>
            <a:ext cx="6096000" cy="4730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D19AEEA0-D807-4803-9FC5-5949A7809ACD}" type="datetime1">
              <a:rPr lang="en-US" smtClean="0"/>
              <a:pPr/>
              <a:t>5/10/2013</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style>
          <a:lnRef idx="3">
            <a:schemeClr val="lt1"/>
          </a:lnRef>
          <a:fillRef idx="1">
            <a:schemeClr val="accent3"/>
          </a:fillRef>
          <a:effectRef idx="1">
            <a:schemeClr val="accent3"/>
          </a:effectRef>
          <a:fontRef idx="minor">
            <a:schemeClr val="lt1"/>
          </a:fontRef>
        </p:style>
        <p:txBody>
          <a:bodyPr/>
          <a:lstStyle/>
          <a:p>
            <a:r>
              <a:rPr lang="en-US" dirty="0" smtClean="0"/>
              <a:t>MATUL, NAGPUR TO TRAIN WITH</a:t>
            </a:r>
            <a:endParaRPr lang="en-US" dirty="0"/>
          </a:p>
        </p:txBody>
      </p:sp>
      <p:sp>
        <p:nvSpPr>
          <p:cNvPr id="3" name="Content Placeholder 2"/>
          <p:cNvSpPr>
            <a:spLocks noGrp="1"/>
          </p:cNvSpPr>
          <p:nvPr>
            <p:ph idx="1"/>
          </p:nvPr>
        </p:nvSpPr>
        <p:spPr>
          <a:xfrm>
            <a:off x="457200" y="1219200"/>
            <a:ext cx="8229600" cy="4906963"/>
          </a:xfrm>
        </p:spPr>
        <p:style>
          <a:lnRef idx="3">
            <a:schemeClr val="lt1"/>
          </a:lnRef>
          <a:fillRef idx="1">
            <a:schemeClr val="accent5"/>
          </a:fillRef>
          <a:effectRef idx="1">
            <a:schemeClr val="accent5"/>
          </a:effectRef>
          <a:fontRef idx="minor">
            <a:schemeClr val="lt1"/>
          </a:fontRef>
        </p:style>
        <p:txBody>
          <a:bodyPr>
            <a:normAutofit lnSpcReduction="10000"/>
          </a:bodyPr>
          <a:lstStyle/>
          <a:p>
            <a:pPr>
              <a:buNone/>
            </a:pPr>
            <a:r>
              <a:rPr lang="en-US" dirty="0" smtClean="0">
                <a:solidFill>
                  <a:schemeClr val="tx1"/>
                </a:solidFill>
              </a:rPr>
              <a:t>5. </a:t>
            </a:r>
            <a:r>
              <a:rPr lang="en-US" b="1" dirty="0" smtClean="0">
                <a:solidFill>
                  <a:schemeClr val="tx1"/>
                </a:solidFill>
              </a:rPr>
              <a:t>Sustaining the Momentum</a:t>
            </a:r>
            <a:endParaRPr lang="en-US" dirty="0" smtClean="0">
              <a:solidFill>
                <a:schemeClr val="tx1"/>
              </a:solidFill>
            </a:endParaRPr>
          </a:p>
          <a:p>
            <a:pPr algn="just">
              <a:buFont typeface="Arial" charset="0"/>
              <a:buChar char="•"/>
            </a:pPr>
            <a:r>
              <a:rPr lang="en-US" dirty="0" smtClean="0"/>
              <a:t>With migration, the numbers of the urban unemployed are only increasing. To address this challenge, multi-pronged programs that address issues of training, funding, market linkages and handholding support need to be replicated and scaled rapidly.</a:t>
            </a:r>
          </a:p>
          <a:p>
            <a:pPr algn="just">
              <a:buFont typeface="Arial" charset="0"/>
              <a:buChar char="•"/>
            </a:pPr>
            <a:r>
              <a:rPr lang="en-US" dirty="0" smtClean="0"/>
              <a:t>Work through partner agencies and has teams for connectivity, focusing on creating training for trainers in India and globally.</a:t>
            </a:r>
          </a:p>
          <a:p>
            <a:pPr>
              <a:buNone/>
            </a:pPr>
            <a:endParaRPr lang="en-US" dirty="0"/>
          </a:p>
        </p:txBody>
      </p:sp>
      <p:sp>
        <p:nvSpPr>
          <p:cNvPr id="4" name="Footer Placeholder 3"/>
          <p:cNvSpPr>
            <a:spLocks noGrp="1"/>
          </p:cNvSpPr>
          <p:nvPr>
            <p:ph type="ftr" sz="quarter" idx="11"/>
          </p:nvPr>
        </p:nvSpPr>
        <p:spPr>
          <a:xfrm>
            <a:off x="1524000" y="6356350"/>
            <a:ext cx="63246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E8A7A6EF-C952-44D6-84C1-5FE039B56BE1}" type="datetime1">
              <a:rPr lang="en-US" smtClean="0"/>
              <a:pPr/>
              <a:t>5/10/2013</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style>
          <a:lnRef idx="3">
            <a:schemeClr val="lt1"/>
          </a:lnRef>
          <a:fillRef idx="1">
            <a:schemeClr val="accent3"/>
          </a:fillRef>
          <a:effectRef idx="1">
            <a:schemeClr val="accent3"/>
          </a:effectRef>
          <a:fontRef idx="minor">
            <a:schemeClr val="lt1"/>
          </a:fontRef>
        </p:style>
        <p:txBody>
          <a:bodyPr>
            <a:normAutofit/>
          </a:bodyPr>
          <a:lstStyle/>
          <a:p>
            <a:r>
              <a:rPr lang="en-US" sz="3200" dirty="0" smtClean="0"/>
              <a:t>IMPLICATIONS</a:t>
            </a:r>
            <a:endParaRPr lang="en-US" sz="3200" dirty="0"/>
          </a:p>
        </p:txBody>
      </p:sp>
      <p:sp>
        <p:nvSpPr>
          <p:cNvPr id="3" name="Content Placeholder 2"/>
          <p:cNvSpPr>
            <a:spLocks noGrp="1"/>
          </p:cNvSpPr>
          <p:nvPr>
            <p:ph idx="1"/>
          </p:nvPr>
        </p:nvSpPr>
        <p:spPr>
          <a:xfrm>
            <a:off x="457200" y="914400"/>
            <a:ext cx="8229600" cy="5211763"/>
          </a:xfrm>
        </p:spPr>
        <p:style>
          <a:lnRef idx="3">
            <a:schemeClr val="lt1"/>
          </a:lnRef>
          <a:fillRef idx="1">
            <a:schemeClr val="accent5"/>
          </a:fillRef>
          <a:effectRef idx="1">
            <a:schemeClr val="accent5"/>
          </a:effectRef>
          <a:fontRef idx="minor">
            <a:schemeClr val="lt1"/>
          </a:fontRef>
        </p:style>
        <p:txBody>
          <a:bodyPr>
            <a:normAutofit fontScale="85000" lnSpcReduction="10000"/>
          </a:bodyPr>
          <a:lstStyle/>
          <a:p>
            <a:pPr algn="just"/>
            <a:r>
              <a:rPr lang="en-US" dirty="0" smtClean="0"/>
              <a:t>Self-employment is an avenue for the urban poor with an aptitude for business, but it also means they have to work that much harder to make it successful. </a:t>
            </a:r>
          </a:p>
          <a:p>
            <a:pPr algn="just"/>
            <a:r>
              <a:rPr lang="en-US" dirty="0" smtClean="0"/>
              <a:t>With more organizations adopting various models that drive to develop self-employment would expand its reach, further developing the market linkages for these nascent businesses.</a:t>
            </a:r>
          </a:p>
          <a:p>
            <a:pPr algn="just"/>
            <a:r>
              <a:rPr lang="en-US" dirty="0" smtClean="0"/>
              <a:t>This, along with the spotlight on self-employment for the urban poor through government initiatives and non-governmental organizations, the urban poor have an alternative to remaining unemployed or engaging in subsistence wage labor that could make the long climb out of poverty a little easier.</a:t>
            </a:r>
            <a:endParaRPr lang="en-US" dirty="0"/>
          </a:p>
        </p:txBody>
      </p:sp>
      <p:sp>
        <p:nvSpPr>
          <p:cNvPr id="4" name="Footer Placeholder 3"/>
          <p:cNvSpPr>
            <a:spLocks noGrp="1"/>
          </p:cNvSpPr>
          <p:nvPr>
            <p:ph type="ftr" sz="quarter" idx="11"/>
          </p:nvPr>
        </p:nvSpPr>
        <p:spPr>
          <a:xfrm>
            <a:off x="1447800" y="6248400"/>
            <a:ext cx="6553200" cy="4730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0A607FCA-500B-4287-8BB4-0D05FB77D08B}" type="datetime1">
              <a:rPr lang="en-US" smtClean="0"/>
              <a:pPr/>
              <a:t>5/10/2013</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6"/>
          </a:lnRef>
          <a:fillRef idx="2">
            <a:schemeClr val="accent6"/>
          </a:fillRef>
          <a:effectRef idx="1">
            <a:schemeClr val="accent6"/>
          </a:effectRef>
          <a:fontRef idx="minor">
            <a:schemeClr val="dk1"/>
          </a:fontRef>
        </p:style>
        <p:txBody>
          <a:bodyPr>
            <a:normAutofit/>
          </a:bodyPr>
          <a:lstStyle/>
          <a:p>
            <a:r>
              <a:rPr lang="en-US" sz="2400" dirty="0" smtClean="0"/>
              <a:t>MATUL, NAGPUR TO TRAIN WITH</a:t>
            </a:r>
            <a:endParaRPr lang="en-US" sz="2400" dirty="0"/>
          </a:p>
        </p:txBody>
      </p:sp>
      <p:sp>
        <p:nvSpPr>
          <p:cNvPr id="3" name="Content Placeholder 2"/>
          <p:cNvSpPr>
            <a:spLocks noGrp="1"/>
          </p:cNvSpPr>
          <p:nvPr>
            <p:ph idx="1"/>
          </p:nvPr>
        </p:nvSpPr>
        <p:spPr>
          <a:xfrm>
            <a:off x="457200" y="1371600"/>
            <a:ext cx="8229600" cy="4754563"/>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smtClean="0"/>
              <a:t>Model for Promoting Self-Employment</a:t>
            </a:r>
          </a:p>
          <a:p>
            <a:r>
              <a:rPr lang="en-US" dirty="0" smtClean="0"/>
              <a:t>Market Orientation for Success</a:t>
            </a:r>
          </a:p>
          <a:p>
            <a:r>
              <a:rPr lang="en-US" dirty="0" smtClean="0"/>
              <a:t>Networks, Collaboration and Forthcoming Projects</a:t>
            </a:r>
          </a:p>
          <a:p>
            <a:r>
              <a:rPr lang="en-US" dirty="0" smtClean="0"/>
              <a:t>Variety of Areas </a:t>
            </a:r>
            <a:r>
              <a:rPr lang="en-US" smtClean="0"/>
              <a:t>(Managerial &amp; Technical</a:t>
            </a:r>
            <a:r>
              <a:rPr lang="en-US" dirty="0" smtClean="0"/>
              <a:t>) </a:t>
            </a:r>
          </a:p>
          <a:p>
            <a:r>
              <a:rPr lang="en-US" dirty="0" smtClean="0"/>
              <a:t>Sustaining the Momentum</a:t>
            </a:r>
          </a:p>
          <a:p>
            <a:pPr>
              <a:buNone/>
            </a:pPr>
            <a:endParaRPr lang="en-US" dirty="0"/>
          </a:p>
        </p:txBody>
      </p:sp>
      <p:sp>
        <p:nvSpPr>
          <p:cNvPr id="4" name="Date Placeholder 3"/>
          <p:cNvSpPr>
            <a:spLocks noGrp="1"/>
          </p:cNvSpPr>
          <p:nvPr>
            <p:ph type="dt" sz="half" idx="10"/>
          </p:nvPr>
        </p:nvSpPr>
        <p:spPr/>
        <p:txBody>
          <a:bodyPr/>
          <a:lstStyle/>
          <a:p>
            <a:fld id="{DF94776A-613F-40FA-A6AE-B0308B894211}" type="datetime1">
              <a:rPr lang="en-US" smtClean="0"/>
              <a:pPr/>
              <a:t>5/10/2013</a:t>
            </a:fld>
            <a:endParaRPr lang="en-US"/>
          </a:p>
        </p:txBody>
      </p:sp>
      <p:sp>
        <p:nvSpPr>
          <p:cNvPr id="5" name="Footer Placeholder 4"/>
          <p:cNvSpPr>
            <a:spLocks noGrp="1"/>
          </p:cNvSpPr>
          <p:nvPr>
            <p:ph type="ftr" sz="quarter" idx="11"/>
          </p:nvPr>
        </p:nvSpPr>
        <p:spPr>
          <a:xfrm>
            <a:off x="1981200" y="6356350"/>
            <a:ext cx="4953000" cy="365125"/>
          </a:xfrm>
        </p:spPr>
        <p:txBody>
          <a:bodyPr/>
          <a:lstStyle/>
          <a:p>
            <a:r>
              <a:rPr lang="en-US" dirty="0" smtClean="0"/>
              <a:t>Hruda Ranjan Lohora, MA (HRM), </a:t>
            </a:r>
            <a:r>
              <a:rPr lang="en-US" dirty="0" err="1" smtClean="0"/>
              <a:t>M.Th.</a:t>
            </a:r>
            <a:r>
              <a:rPr lang="en-US" dirty="0" smtClean="0"/>
              <a:t> &amp; PhD in Missiology lhranjan@gmail.com/www.myindia-cms.org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en-US" dirty="0" smtClean="0"/>
              <a:t>Entrepreneurship</a:t>
            </a:r>
            <a:br>
              <a:rPr lang="en-US" dirty="0" smtClean="0"/>
            </a:br>
            <a:r>
              <a:rPr lang="en-US" dirty="0" smtClean="0"/>
              <a:t>A Step forward for Social Change</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lstStyle/>
          <a:p>
            <a:pPr algn="just"/>
            <a:r>
              <a:rPr lang="en-US" dirty="0" smtClean="0">
                <a:solidFill>
                  <a:schemeClr val="tx1"/>
                </a:solidFill>
              </a:rPr>
              <a:t>Civilization: </a:t>
            </a:r>
            <a:r>
              <a:rPr lang="en-US" dirty="0" smtClean="0"/>
              <a:t>It refers to the dress, food habits, production technologies, communication system, etc.</a:t>
            </a:r>
          </a:p>
          <a:p>
            <a:pPr algn="just"/>
            <a:r>
              <a:rPr lang="en-US" dirty="0" smtClean="0">
                <a:solidFill>
                  <a:schemeClr val="tx1"/>
                </a:solidFill>
              </a:rPr>
              <a:t>Culture: </a:t>
            </a:r>
            <a:r>
              <a:rPr lang="en-US" dirty="0" smtClean="0"/>
              <a:t>it is associated with new knowledge of religion, rituals, arts, literature, etc. </a:t>
            </a:r>
          </a:p>
          <a:p>
            <a:pPr algn="just"/>
            <a:r>
              <a:rPr lang="en-US" dirty="0" smtClean="0">
                <a:solidFill>
                  <a:schemeClr val="tx1"/>
                </a:solidFill>
              </a:rPr>
              <a:t>Social Relationship: </a:t>
            </a:r>
            <a:r>
              <a:rPr lang="en-US" dirty="0" smtClean="0"/>
              <a:t>It is the relationship between the father and son, teacher and student, husband and wife.</a:t>
            </a:r>
            <a:endParaRPr lang="en-US" dirty="0"/>
          </a:p>
        </p:txBody>
      </p:sp>
      <p:sp>
        <p:nvSpPr>
          <p:cNvPr id="4" name="Footer Placeholder 3"/>
          <p:cNvSpPr>
            <a:spLocks noGrp="1"/>
          </p:cNvSpPr>
          <p:nvPr>
            <p:ph type="ftr" sz="quarter" idx="11"/>
          </p:nvPr>
        </p:nvSpPr>
        <p:spPr>
          <a:xfrm>
            <a:off x="1676400" y="6356350"/>
            <a:ext cx="58674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89D045CE-5CC1-4900-A437-1268051A86E9}" type="datetime1">
              <a:rPr lang="en-US" smtClean="0"/>
              <a:pPr/>
              <a:t>5/10/2013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style>
          <a:lnRef idx="3">
            <a:schemeClr val="lt1"/>
          </a:lnRef>
          <a:fillRef idx="1">
            <a:schemeClr val="accent3"/>
          </a:fillRef>
          <a:effectRef idx="1">
            <a:schemeClr val="accent3"/>
          </a:effectRef>
          <a:fontRef idx="minor">
            <a:schemeClr val="lt1"/>
          </a:fontRef>
        </p:style>
        <p:txBody>
          <a:bodyPr/>
          <a:lstStyle/>
          <a:p>
            <a:r>
              <a:rPr lang="en-US" dirty="0" smtClean="0"/>
              <a:t>Factors for Social Change</a:t>
            </a:r>
            <a:endParaRPr lang="en-US" dirty="0"/>
          </a:p>
        </p:txBody>
      </p:sp>
      <p:sp>
        <p:nvSpPr>
          <p:cNvPr id="3" name="Content Placeholder 2"/>
          <p:cNvSpPr>
            <a:spLocks noGrp="1"/>
          </p:cNvSpPr>
          <p:nvPr>
            <p:ph idx="1"/>
          </p:nvPr>
        </p:nvSpPr>
        <p:spPr>
          <a:xfrm>
            <a:off x="457200" y="838200"/>
            <a:ext cx="8229600" cy="5562600"/>
          </a:xfrm>
        </p:spPr>
        <p:style>
          <a:lnRef idx="3">
            <a:schemeClr val="lt1"/>
          </a:lnRef>
          <a:fillRef idx="1">
            <a:schemeClr val="accent5"/>
          </a:fillRef>
          <a:effectRef idx="1">
            <a:schemeClr val="accent5"/>
          </a:effectRef>
          <a:fontRef idx="minor">
            <a:schemeClr val="lt1"/>
          </a:fontRef>
        </p:style>
        <p:txBody>
          <a:bodyPr>
            <a:normAutofit fontScale="70000" lnSpcReduction="20000"/>
          </a:bodyPr>
          <a:lstStyle/>
          <a:p>
            <a:pPr algn="just"/>
            <a:r>
              <a:rPr lang="en-US" dirty="0" smtClean="0">
                <a:solidFill>
                  <a:schemeClr val="tx1"/>
                </a:solidFill>
                <a:ea typeface="Calibri"/>
                <a:cs typeface="Times New Roman"/>
              </a:rPr>
              <a:t>Geographical: </a:t>
            </a:r>
            <a:r>
              <a:rPr lang="en-US" dirty="0" smtClean="0">
                <a:ea typeface="Calibri"/>
                <a:cs typeface="Times New Roman"/>
              </a:rPr>
              <a:t>Climatic conditions</a:t>
            </a:r>
          </a:p>
          <a:p>
            <a:pPr lvl="0" algn="just"/>
            <a:r>
              <a:rPr lang="en-US" dirty="0" smtClean="0">
                <a:solidFill>
                  <a:schemeClr val="tx1"/>
                </a:solidFill>
                <a:ea typeface="Calibri"/>
                <a:cs typeface="Times New Roman"/>
              </a:rPr>
              <a:t>Psychological: </a:t>
            </a:r>
            <a:r>
              <a:rPr lang="en-US" dirty="0" smtClean="0">
                <a:ea typeface="Calibri"/>
                <a:cs typeface="Times New Roman"/>
              </a:rPr>
              <a:t>Motivation or Individualism</a:t>
            </a:r>
          </a:p>
          <a:p>
            <a:pPr algn="just"/>
            <a:r>
              <a:rPr lang="en-US" dirty="0" smtClean="0">
                <a:solidFill>
                  <a:schemeClr val="tx1"/>
                </a:solidFill>
                <a:ea typeface="Calibri"/>
                <a:cs typeface="Times New Roman"/>
              </a:rPr>
              <a:t>Sociological: </a:t>
            </a:r>
            <a:r>
              <a:rPr lang="en-US" dirty="0" smtClean="0">
                <a:ea typeface="Calibri"/>
                <a:cs typeface="Times New Roman"/>
              </a:rPr>
              <a:t>Social Conflicts, social Oppressions, modernization, etc.</a:t>
            </a:r>
          </a:p>
          <a:p>
            <a:pPr lvl="0" algn="just"/>
            <a:r>
              <a:rPr lang="en-US" dirty="0" smtClean="0">
                <a:solidFill>
                  <a:schemeClr val="tx1"/>
                </a:solidFill>
                <a:ea typeface="Calibri"/>
                <a:cs typeface="Times New Roman"/>
              </a:rPr>
              <a:t>Explosion of Population</a:t>
            </a:r>
          </a:p>
          <a:p>
            <a:pPr lvl="0" algn="just"/>
            <a:r>
              <a:rPr lang="en-US" dirty="0" smtClean="0">
                <a:solidFill>
                  <a:schemeClr val="tx1"/>
                </a:solidFill>
                <a:ea typeface="Calibri"/>
                <a:cs typeface="Times New Roman"/>
              </a:rPr>
              <a:t>Environmental: </a:t>
            </a:r>
            <a:r>
              <a:rPr lang="en-US" dirty="0" smtClean="0">
                <a:ea typeface="Calibri"/>
                <a:cs typeface="Times New Roman"/>
              </a:rPr>
              <a:t>Industrialization and Urbanization</a:t>
            </a:r>
          </a:p>
          <a:p>
            <a:pPr algn="just"/>
            <a:r>
              <a:rPr lang="en-US" dirty="0" smtClean="0">
                <a:solidFill>
                  <a:schemeClr val="tx1"/>
                </a:solidFill>
                <a:ea typeface="Calibri"/>
                <a:cs typeface="Times New Roman"/>
              </a:rPr>
              <a:t>Scientific and Technological: </a:t>
            </a:r>
            <a:r>
              <a:rPr lang="en-US" dirty="0" smtClean="0">
                <a:ea typeface="Calibri"/>
                <a:cs typeface="Times New Roman"/>
              </a:rPr>
              <a:t>Technical Advancements, New Inventions, Modern machineries, tools, etc.</a:t>
            </a:r>
          </a:p>
          <a:p>
            <a:pPr lvl="0" algn="just"/>
            <a:r>
              <a:rPr lang="en-US" dirty="0" smtClean="0">
                <a:solidFill>
                  <a:schemeClr val="tx1"/>
                </a:solidFill>
                <a:ea typeface="Calibri"/>
                <a:cs typeface="Times New Roman"/>
              </a:rPr>
              <a:t>Ideological: </a:t>
            </a:r>
            <a:r>
              <a:rPr lang="en-US" dirty="0" smtClean="0">
                <a:ea typeface="Calibri"/>
                <a:cs typeface="Times New Roman"/>
              </a:rPr>
              <a:t>Social philosophy, Political Philosophy, religious philosophy. </a:t>
            </a:r>
          </a:p>
          <a:p>
            <a:pPr algn="just"/>
            <a:r>
              <a:rPr lang="en-US" dirty="0" smtClean="0">
                <a:solidFill>
                  <a:schemeClr val="tx1"/>
                </a:solidFill>
                <a:ea typeface="Calibri"/>
                <a:cs typeface="Times New Roman"/>
              </a:rPr>
              <a:t>Legislative: </a:t>
            </a:r>
            <a:r>
              <a:rPr lang="en-US" dirty="0" smtClean="0">
                <a:ea typeface="Calibri"/>
                <a:cs typeface="Times New Roman"/>
              </a:rPr>
              <a:t>Legislation on temple entry, banning child marriages.</a:t>
            </a:r>
          </a:p>
          <a:p>
            <a:pPr lvl="0" algn="just"/>
            <a:r>
              <a:rPr lang="en-US" dirty="0" smtClean="0">
                <a:solidFill>
                  <a:schemeClr val="tx1"/>
                </a:solidFill>
                <a:ea typeface="Calibri"/>
                <a:cs typeface="Times New Roman"/>
              </a:rPr>
              <a:t>Impact of Western Civilization and cultural diffusion.</a:t>
            </a:r>
          </a:p>
          <a:p>
            <a:pPr algn="just"/>
            <a:r>
              <a:rPr lang="en-US" dirty="0" smtClean="0">
                <a:solidFill>
                  <a:schemeClr val="tx1"/>
                </a:solidFill>
                <a:ea typeface="Calibri"/>
                <a:cs typeface="Times New Roman"/>
              </a:rPr>
              <a:t>Contact of people with different countries.</a:t>
            </a:r>
          </a:p>
          <a:p>
            <a:pPr lvl="0" algn="just"/>
            <a:r>
              <a:rPr lang="en-US" dirty="0" smtClean="0">
                <a:solidFill>
                  <a:schemeClr val="tx1"/>
                </a:solidFill>
                <a:ea typeface="Calibri"/>
                <a:cs typeface="Times New Roman"/>
              </a:rPr>
              <a:t>Level of education and literacy attained by the society.</a:t>
            </a:r>
          </a:p>
          <a:p>
            <a:pPr algn="just"/>
            <a:r>
              <a:rPr lang="en-US" dirty="0" smtClean="0">
                <a:solidFill>
                  <a:schemeClr val="tx1"/>
                </a:solidFill>
                <a:ea typeface="Calibri"/>
                <a:cs typeface="Times New Roman"/>
              </a:rPr>
              <a:t>Modernization of the society.</a:t>
            </a:r>
          </a:p>
          <a:p>
            <a:pPr lvl="0" algn="just"/>
            <a:r>
              <a:rPr lang="en-US" dirty="0" smtClean="0">
                <a:solidFill>
                  <a:schemeClr val="tx1"/>
                </a:solidFill>
                <a:ea typeface="Calibri"/>
                <a:cs typeface="Times New Roman"/>
              </a:rPr>
              <a:t>New attitudes to wealth, work, saving and risk taking.</a:t>
            </a:r>
          </a:p>
          <a:p>
            <a:pPr lvl="0" algn="just"/>
            <a:r>
              <a:rPr lang="en-US" dirty="0" smtClean="0">
                <a:solidFill>
                  <a:schemeClr val="tx1"/>
                </a:solidFill>
                <a:ea typeface="Calibri"/>
                <a:cs typeface="Times New Roman"/>
              </a:rPr>
              <a:t>War, natural calamities, revolutions, migration of people, etc.</a:t>
            </a:r>
          </a:p>
          <a:p>
            <a:endParaRPr lang="en-US" dirty="0" smtClean="0">
              <a:ea typeface="Calibri"/>
              <a:cs typeface="Times New Roman"/>
            </a:endParaRPr>
          </a:p>
          <a:p>
            <a:pPr lvl="0"/>
            <a:endParaRPr lang="en-US" dirty="0" smtClean="0">
              <a:ea typeface="Calibri"/>
              <a:cs typeface="Times New Roman"/>
            </a:endParaRPr>
          </a:p>
          <a:p>
            <a:endParaRPr lang="en-US" dirty="0" smtClean="0">
              <a:ea typeface="Calibri"/>
              <a:cs typeface="Times New Roman"/>
            </a:endParaRPr>
          </a:p>
          <a:p>
            <a:pPr lvl="0"/>
            <a:endParaRPr lang="en-US" dirty="0" smtClean="0">
              <a:ea typeface="Calibri"/>
              <a:cs typeface="Times New Roman"/>
            </a:endParaRPr>
          </a:p>
          <a:p>
            <a:endParaRPr lang="en-US" dirty="0" smtClean="0">
              <a:ea typeface="Calibri"/>
              <a:cs typeface="Times New Roman"/>
            </a:endParaRPr>
          </a:p>
          <a:p>
            <a:pPr lvl="0"/>
            <a:endParaRPr lang="en-US" dirty="0" smtClean="0">
              <a:ea typeface="Calibri"/>
              <a:cs typeface="Times New Roman"/>
            </a:endParaRPr>
          </a:p>
          <a:p>
            <a:endParaRPr lang="en-US" dirty="0" smtClean="0">
              <a:ea typeface="Calibri"/>
              <a:cs typeface="Times New Roman"/>
            </a:endParaRPr>
          </a:p>
          <a:p>
            <a:pPr lvl="0"/>
            <a:endParaRPr lang="en-US" dirty="0" smtClean="0">
              <a:ea typeface="Calibri"/>
              <a:cs typeface="Times New Roman"/>
            </a:endParaRPr>
          </a:p>
          <a:p>
            <a:endParaRPr lang="en-US" dirty="0" smtClean="0">
              <a:ea typeface="Calibri"/>
              <a:cs typeface="Times New Roman"/>
            </a:endParaRPr>
          </a:p>
          <a:p>
            <a:pPr lvl="0"/>
            <a:endParaRPr lang="en-US" dirty="0" smtClean="0">
              <a:ea typeface="Calibri"/>
              <a:cs typeface="Times New Roman"/>
            </a:endParaRPr>
          </a:p>
          <a:p>
            <a:endParaRPr lang="en-US" dirty="0" smtClean="0">
              <a:ea typeface="Calibri"/>
              <a:cs typeface="Times New Roman"/>
            </a:endParaRPr>
          </a:p>
          <a:p>
            <a:pPr lvl="0"/>
            <a:endParaRPr lang="en-US" dirty="0" smtClean="0">
              <a:ea typeface="Calibri"/>
              <a:cs typeface="Times New Roman"/>
            </a:endParaRPr>
          </a:p>
          <a:p>
            <a:endParaRPr lang="en-US" dirty="0" smtClean="0">
              <a:ea typeface="Calibri"/>
              <a:cs typeface="Times New Roman"/>
            </a:endParaRPr>
          </a:p>
          <a:p>
            <a:endParaRPr lang="en-US" dirty="0"/>
          </a:p>
        </p:txBody>
      </p:sp>
      <p:sp>
        <p:nvSpPr>
          <p:cNvPr id="4" name="Footer Placeholder 3"/>
          <p:cNvSpPr>
            <a:spLocks noGrp="1"/>
          </p:cNvSpPr>
          <p:nvPr>
            <p:ph type="ftr" sz="quarter" idx="11"/>
          </p:nvPr>
        </p:nvSpPr>
        <p:spPr>
          <a:xfrm>
            <a:off x="1600200" y="6356350"/>
            <a:ext cx="6019800" cy="50165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18742938-3FB9-4418-9A92-4A4B2347F436}" type="datetime1">
              <a:rPr lang="en-US" smtClean="0"/>
              <a:pPr/>
              <a:t>5/10/2013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3">
            <a:schemeClr val="lt1"/>
          </a:lnRef>
          <a:fillRef idx="1">
            <a:schemeClr val="accent3"/>
          </a:fillRef>
          <a:effectRef idx="1">
            <a:schemeClr val="accent3"/>
          </a:effectRef>
          <a:fontRef idx="minor">
            <a:schemeClr val="lt1"/>
          </a:fontRef>
        </p:style>
        <p:txBody>
          <a:bodyPr/>
          <a:lstStyle/>
          <a:p>
            <a:r>
              <a:rPr lang="en-US" dirty="0" smtClean="0"/>
              <a:t>Education and Social Change</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85000" lnSpcReduction="10000"/>
          </a:bodyPr>
          <a:lstStyle/>
          <a:p>
            <a:pPr algn="just"/>
            <a:r>
              <a:rPr lang="en-US" dirty="0" smtClean="0">
                <a:solidFill>
                  <a:schemeClr val="tx1"/>
                </a:solidFill>
              </a:rPr>
              <a:t>Education as a condition of Social Change: </a:t>
            </a:r>
            <a:r>
              <a:rPr lang="en-US" dirty="0" smtClean="0"/>
              <a:t>It makes the people aware of the inadequacies of the existing system and creates a craze for social change.</a:t>
            </a:r>
          </a:p>
          <a:p>
            <a:pPr algn="just"/>
            <a:r>
              <a:rPr lang="en-US" dirty="0" smtClean="0">
                <a:solidFill>
                  <a:schemeClr val="tx1"/>
                </a:solidFill>
              </a:rPr>
              <a:t>Education as an instrument of social change: </a:t>
            </a:r>
            <a:r>
              <a:rPr lang="en-US" dirty="0" smtClean="0"/>
              <a:t>It mainly deals with the thought patterns and behavior patterns of younger generation. It uproots traditional superstitions, ignorance and backwardness.</a:t>
            </a:r>
          </a:p>
          <a:p>
            <a:pPr algn="just"/>
            <a:r>
              <a:rPr lang="en-US" dirty="0" smtClean="0">
                <a:solidFill>
                  <a:schemeClr val="tx1"/>
                </a:solidFill>
              </a:rPr>
              <a:t>Education as an effect of social change: </a:t>
            </a:r>
            <a:r>
              <a:rPr lang="en-US" dirty="0" smtClean="0"/>
              <a:t>Political upheaval, industrialization, technological progress and religious reform movements demands education.</a:t>
            </a:r>
            <a:endParaRPr lang="en-US" dirty="0"/>
          </a:p>
        </p:txBody>
      </p:sp>
      <p:sp>
        <p:nvSpPr>
          <p:cNvPr id="4" name="Footer Placeholder 3"/>
          <p:cNvSpPr>
            <a:spLocks noGrp="1"/>
          </p:cNvSpPr>
          <p:nvPr>
            <p:ph type="ftr" sz="quarter" idx="11"/>
          </p:nvPr>
        </p:nvSpPr>
        <p:spPr>
          <a:xfrm>
            <a:off x="1676400" y="6356350"/>
            <a:ext cx="6248400" cy="36512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F13F69C2-86AF-4EC9-B070-205BC1ED2E40}" type="datetime1">
              <a:rPr lang="en-US" smtClean="0"/>
              <a:pPr/>
              <a:t>5/10/2013</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en-US" dirty="0" smtClean="0"/>
              <a:t/>
            </a:r>
            <a:br>
              <a:rPr lang="en-US" dirty="0" smtClean="0"/>
            </a:br>
            <a:r>
              <a:rPr lang="en-US" dirty="0" smtClean="0"/>
              <a:t>Guiding Principles for Social Change</a:t>
            </a:r>
            <a:br>
              <a:rPr lang="en-US" dirty="0" smtClean="0"/>
            </a:br>
            <a:endParaRPr lang="en-US" dirty="0"/>
          </a:p>
        </p:txBody>
      </p:sp>
      <p:sp>
        <p:nvSpPr>
          <p:cNvPr id="3" name="Content Placeholder 2"/>
          <p:cNvSpPr>
            <a:spLocks noGrp="1"/>
          </p:cNvSpPr>
          <p:nvPr>
            <p:ph idx="1"/>
          </p:nvPr>
        </p:nvSpPr>
        <p:spPr>
          <a:xfrm>
            <a:off x="0" y="1066800"/>
            <a:ext cx="9144000" cy="5257800"/>
          </a:xfrm>
        </p:spPr>
        <p:style>
          <a:lnRef idx="3">
            <a:schemeClr val="lt1"/>
          </a:lnRef>
          <a:fillRef idx="1">
            <a:schemeClr val="accent5"/>
          </a:fillRef>
          <a:effectRef idx="1">
            <a:schemeClr val="accent5"/>
          </a:effectRef>
          <a:fontRef idx="minor">
            <a:schemeClr val="lt1"/>
          </a:fontRef>
        </p:style>
        <p:txBody>
          <a:bodyPr>
            <a:normAutofit fontScale="70000" lnSpcReduction="20000"/>
          </a:bodyPr>
          <a:lstStyle/>
          <a:p>
            <a:pPr algn="just"/>
            <a:r>
              <a:rPr lang="en-US" dirty="0" smtClean="0">
                <a:solidFill>
                  <a:schemeClr val="tx1"/>
                </a:solidFill>
              </a:rPr>
              <a:t>Social Impact: </a:t>
            </a:r>
            <a:r>
              <a:rPr lang="en-US" dirty="0" smtClean="0"/>
              <a:t>It is a key element of social undertaking. A social undertaking can make impact at different levels (Community, local, regional, national) with varying degree of depth (Intermediary, service provider, employer or instructor).</a:t>
            </a:r>
          </a:p>
          <a:p>
            <a:pPr algn="just"/>
            <a:r>
              <a:rPr lang="en-US" dirty="0" smtClean="0">
                <a:solidFill>
                  <a:schemeClr val="tx1"/>
                </a:solidFill>
              </a:rPr>
              <a:t>Social Innovation: </a:t>
            </a:r>
            <a:r>
              <a:rPr lang="en-US" dirty="0" smtClean="0"/>
              <a:t>Social ventures break new ground, pioneer new approaches, or develop new models. These ventures need to creatively navigate the economic, social, and institutional barriers to addressing the social need.</a:t>
            </a:r>
          </a:p>
          <a:p>
            <a:pPr algn="just"/>
            <a:r>
              <a:rPr lang="en-US" dirty="0" smtClean="0">
                <a:solidFill>
                  <a:schemeClr val="tx1"/>
                </a:solidFill>
              </a:rPr>
              <a:t>Sustainability: </a:t>
            </a:r>
            <a:r>
              <a:rPr lang="en-US" dirty="0" smtClean="0"/>
              <a:t>A sustainable social venture is financially viable and positioned to fulfill its mission. Many social ventures are not sustainable because they rely upon unstable grant making or government institutions for their funding. Some social ventures are not sustainable because they have not organized their internal resources effectively to fulfill their mission.</a:t>
            </a:r>
          </a:p>
          <a:p>
            <a:pPr algn="just"/>
            <a:r>
              <a:rPr lang="en-US" dirty="0" smtClean="0">
                <a:solidFill>
                  <a:schemeClr val="tx1"/>
                </a:solidFill>
              </a:rPr>
              <a:t>Measurement: </a:t>
            </a:r>
            <a:r>
              <a:rPr lang="en-US" dirty="0" smtClean="0"/>
              <a:t>social ventures must measure their impact and evaluate its effectiveness. Appropriate type of measurement tool that is in line with theory of change.</a:t>
            </a:r>
          </a:p>
          <a:p>
            <a:endParaRPr lang="en-US" dirty="0"/>
          </a:p>
        </p:txBody>
      </p:sp>
      <p:sp>
        <p:nvSpPr>
          <p:cNvPr id="4" name="Footer Placeholder 3"/>
          <p:cNvSpPr>
            <a:spLocks noGrp="1"/>
          </p:cNvSpPr>
          <p:nvPr>
            <p:ph type="ftr" sz="quarter" idx="11"/>
          </p:nvPr>
        </p:nvSpPr>
        <p:spPr>
          <a:xfrm>
            <a:off x="1752600" y="6400800"/>
            <a:ext cx="5867400" cy="45720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AF0AD604-90CB-448F-AC8A-24D99BD645F7}" type="datetime1">
              <a:rPr lang="en-US" smtClean="0"/>
              <a:pPr/>
              <a:t>5/10/2013</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Social Enterprise?</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lnSpcReduction="10000"/>
          </a:bodyPr>
          <a:lstStyle/>
          <a:p>
            <a:pPr algn="just"/>
            <a:r>
              <a:rPr lang="en-US" dirty="0" smtClean="0"/>
              <a:t>If the overarching purpose of the business is to address a social and/or environmental issue, it's a social enterprise - regardless of its ownership structure. </a:t>
            </a:r>
          </a:p>
          <a:p>
            <a:pPr algn="just"/>
            <a:r>
              <a:rPr lang="en-US" dirty="0" smtClean="0"/>
              <a:t>Social enterprise is, fundamentally, about using a market-driven business model to address critical social and environmental issues. It is about making the world a better place. </a:t>
            </a:r>
            <a:endParaRPr lang="en-US" dirty="0"/>
          </a:p>
        </p:txBody>
      </p:sp>
      <p:sp>
        <p:nvSpPr>
          <p:cNvPr id="4" name="Footer Placeholder 3"/>
          <p:cNvSpPr>
            <a:spLocks noGrp="1"/>
          </p:cNvSpPr>
          <p:nvPr>
            <p:ph type="ftr" sz="quarter" idx="11"/>
          </p:nvPr>
        </p:nvSpPr>
        <p:spPr>
          <a:xfrm>
            <a:off x="1524000" y="6248400"/>
            <a:ext cx="6019800" cy="609600"/>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3D1AD54F-1EEF-45BA-800A-F3A78F78B215}" type="datetime1">
              <a:rPr lang="en-US" smtClean="0"/>
              <a:pPr/>
              <a:t>5/10/2013</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Social Enterprise?</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92500" lnSpcReduction="10000"/>
          </a:bodyPr>
          <a:lstStyle/>
          <a:p>
            <a:pPr algn="just"/>
            <a:r>
              <a:rPr lang="en-US" dirty="0" smtClean="0"/>
              <a:t>Social enterprise is not about balancing the "double bottom lines" of profit and social impact, </a:t>
            </a:r>
            <a:r>
              <a:rPr lang="en-US" i="1" dirty="0" smtClean="0"/>
              <a:t>as though they are equally important.</a:t>
            </a:r>
            <a:r>
              <a:rPr lang="en-US" dirty="0" smtClean="0"/>
              <a:t> The real bottom line for a social enterprise, the goal by which its success should ultimately be evaluated, is its social (or environmental) impact, and being profitable (or at least financially sustainable) is the entirely necessary </a:t>
            </a:r>
            <a:r>
              <a:rPr lang="en-US" i="1" dirty="0" smtClean="0"/>
              <a:t>means to that end</a:t>
            </a:r>
            <a:r>
              <a:rPr lang="en-US" dirty="0" smtClean="0"/>
              <a:t>. Of course, there can be no social mission without money, but the first goal is mission.</a:t>
            </a:r>
          </a:p>
          <a:p>
            <a:endParaRPr lang="en-US" dirty="0"/>
          </a:p>
        </p:txBody>
      </p:sp>
      <p:sp>
        <p:nvSpPr>
          <p:cNvPr id="4" name="Footer Placeholder 3"/>
          <p:cNvSpPr>
            <a:spLocks noGrp="1"/>
          </p:cNvSpPr>
          <p:nvPr>
            <p:ph type="ftr" sz="quarter" idx="11"/>
          </p:nvPr>
        </p:nvSpPr>
        <p:spPr>
          <a:xfrm>
            <a:off x="1828800" y="6172200"/>
            <a:ext cx="6019800" cy="457201"/>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C2599E85-C16F-4DC5-8E5A-6F4992135AF7}" type="datetime1">
              <a:rPr lang="en-US" smtClean="0"/>
              <a:pPr/>
              <a:t>5/10/2013</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Social Enterprise?</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lnSpcReduction="10000"/>
          </a:bodyPr>
          <a:lstStyle/>
          <a:p>
            <a:pPr algn="just"/>
            <a:r>
              <a:rPr lang="en-US" dirty="0" smtClean="0"/>
              <a:t>Social enterprise is not the exclusive domain of nonprofits. While nonprofits have been - and continue to be - leaders in the social enterprise movement, social enterprise need not be limited to nonprofits. Moreover, simply being owned by a nonprofit is not sufficient to make a business a social enterprise. The enterprise must have as its overarching purpose is the amelioration of social and/or environmental issues.</a:t>
            </a:r>
          </a:p>
          <a:p>
            <a:endParaRPr lang="en-US" dirty="0"/>
          </a:p>
        </p:txBody>
      </p:sp>
      <p:sp>
        <p:nvSpPr>
          <p:cNvPr id="4" name="Footer Placeholder 3"/>
          <p:cNvSpPr>
            <a:spLocks noGrp="1"/>
          </p:cNvSpPr>
          <p:nvPr>
            <p:ph type="ftr" sz="quarter" idx="11"/>
          </p:nvPr>
        </p:nvSpPr>
        <p:spPr>
          <a:xfrm>
            <a:off x="1905000" y="6248400"/>
            <a:ext cx="5867400" cy="473075"/>
          </a:xfrm>
        </p:spPr>
        <p:txBody>
          <a:bodyPr/>
          <a:lstStyle/>
          <a:p>
            <a:r>
              <a:rPr lang="en-US" sz="1100" dirty="0" smtClean="0">
                <a:solidFill>
                  <a:schemeClr val="tx1"/>
                </a:solidFill>
              </a:rPr>
              <a:t>Hruda Ranjan Lohora, MA (HRM), </a:t>
            </a:r>
            <a:r>
              <a:rPr lang="en-US" sz="1100" dirty="0" err="1" smtClean="0">
                <a:solidFill>
                  <a:schemeClr val="tx1"/>
                </a:solidFill>
              </a:rPr>
              <a:t>M.Th.</a:t>
            </a:r>
            <a:r>
              <a:rPr lang="en-US" sz="1100" dirty="0" smtClean="0">
                <a:solidFill>
                  <a:schemeClr val="tx1"/>
                </a:solidFill>
              </a:rPr>
              <a:t> &amp; PhD in Missiology lhranjan@gmail.com/www.myindia-cms.org</a:t>
            </a:r>
            <a:endParaRPr lang="en-US" sz="1100" dirty="0">
              <a:solidFill>
                <a:schemeClr val="tx1"/>
              </a:solidFill>
            </a:endParaRPr>
          </a:p>
        </p:txBody>
      </p:sp>
      <p:sp>
        <p:nvSpPr>
          <p:cNvPr id="5" name="Date Placeholder 4"/>
          <p:cNvSpPr>
            <a:spLocks noGrp="1"/>
          </p:cNvSpPr>
          <p:nvPr>
            <p:ph type="dt" sz="half" idx="10"/>
          </p:nvPr>
        </p:nvSpPr>
        <p:spPr/>
        <p:txBody>
          <a:bodyPr/>
          <a:lstStyle/>
          <a:p>
            <a:fld id="{4371DEA0-228D-4768-82C4-6D2F2DC728E7}" type="datetime1">
              <a:rPr lang="en-US" smtClean="0"/>
              <a:pPr/>
              <a:t>5/10/2013</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TotalTime>
  <Words>3323</Words>
  <Application>Microsoft Office PowerPoint</Application>
  <PresentationFormat>On-screen Show (4:3)</PresentationFormat>
  <Paragraphs>212</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Critical Elements in a Degree in Entrepreneurship   TUL 640 Entrepreneurial &amp; Organizational Development </vt:lpstr>
      <vt:lpstr>Social Entrepreneurship</vt:lpstr>
      <vt:lpstr>Entrepreneurship A Step forward for Social Change</vt:lpstr>
      <vt:lpstr>Factors for Social Change</vt:lpstr>
      <vt:lpstr>Education and Social Change</vt:lpstr>
      <vt:lpstr> Guiding Principles for Social Change </vt:lpstr>
      <vt:lpstr>Social Enterprise?</vt:lpstr>
      <vt:lpstr>Social Enterprise?</vt:lpstr>
      <vt:lpstr>Social Enterprise?</vt:lpstr>
      <vt:lpstr>Social Enterprise?</vt:lpstr>
      <vt:lpstr>Social Enterprise?</vt:lpstr>
      <vt:lpstr>Current Ventures in Nagpur</vt:lpstr>
      <vt:lpstr>Government Ventures in Nagpur</vt:lpstr>
      <vt:lpstr>JNNURM Objectives</vt:lpstr>
      <vt:lpstr>Factors Created Worse Situation for Slum Dwellers in Nagpur</vt:lpstr>
      <vt:lpstr>NGOs Ventures in Nagpur Slums</vt:lpstr>
      <vt:lpstr>NGOs Ventures in Nagpur Slums</vt:lpstr>
      <vt:lpstr>NGOs Ventures in Nagpur Slums</vt:lpstr>
      <vt:lpstr>NGOs Ventures in Nagpur Slums</vt:lpstr>
      <vt:lpstr>NGOs Ventures in Nagpur Slums</vt:lpstr>
      <vt:lpstr>NGOs Ventures in Nagpur Slums</vt:lpstr>
      <vt:lpstr>MATUL, NAGPUR TO TRAIN WITH</vt:lpstr>
      <vt:lpstr>MATUL, NAGPUR TO TRAIN WITH</vt:lpstr>
      <vt:lpstr>MATUL, NAGPUR TO TRAIN WITH</vt:lpstr>
      <vt:lpstr>MATUL, NAGPUR TO TRAIN WITH</vt:lpstr>
      <vt:lpstr>MATUL, NAGPUR TO TRAIN WITH</vt:lpstr>
      <vt:lpstr>IMPLICATIONS</vt:lpstr>
      <vt:lpstr>MATUL, NAGPUR TO TRAIN WITH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Elements in a Degree in Entrepreneurship</dc:title>
  <dc:creator>Hruda</dc:creator>
  <cp:lastModifiedBy>Hruda</cp:lastModifiedBy>
  <cp:revision>130</cp:revision>
  <dcterms:created xsi:type="dcterms:W3CDTF">2013-04-26T06:52:49Z</dcterms:created>
  <dcterms:modified xsi:type="dcterms:W3CDTF">2013-05-10T09:06:39Z</dcterms:modified>
</cp:coreProperties>
</file>